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8" r:id="rId2"/>
    <p:sldId id="257" r:id="rId3"/>
    <p:sldId id="261" r:id="rId4"/>
    <p:sldId id="262" r:id="rId5"/>
    <p:sldId id="270" r:id="rId6"/>
    <p:sldId id="272" r:id="rId7"/>
    <p:sldId id="273" r:id="rId8"/>
    <p:sldId id="274" r:id="rId9"/>
    <p:sldId id="276" r:id="rId10"/>
    <p:sldId id="278" r:id="rId11"/>
    <p:sldId id="284" r:id="rId12"/>
    <p:sldId id="285" r:id="rId13"/>
    <p:sldId id="287" r:id="rId14"/>
    <p:sldId id="288" r:id="rId15"/>
    <p:sldId id="290" r:id="rId16"/>
    <p:sldId id="291" r:id="rId17"/>
    <p:sldId id="292" r:id="rId18"/>
    <p:sldId id="296" r:id="rId19"/>
    <p:sldId id="297" r:id="rId20"/>
    <p:sldId id="298" r:id="rId21"/>
    <p:sldId id="295" r:id="rId22"/>
    <p:sldId id="294" r:id="rId23"/>
    <p:sldId id="29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82800-B44B-43ED-8B31-741F6670C053}" type="datetimeFigureOut">
              <a:rPr lang="en-IN" smtClean="0"/>
              <a:t>06-02-2016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C2711-3B69-47A7-A97B-06D6DCEAB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3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 txBox="1">
            <a:spLocks noGrp="1" noChangeArrowheads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4363204-1C8A-4DBD-BE37-14D44D07C357}" type="slidenum">
              <a:rPr lang="en-US" altLang="zh-TW" sz="13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altLang="zh-TW" sz="13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25434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mtClean="0"/>
              <a:t>Four types, put on different locations with different scales</a:t>
            </a:r>
            <a:endParaRPr lang="zh-TW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7ECD36-5572-4223-A2E5-2099AD7FE60D}" type="slidenum">
              <a:rPr lang="zh-TW" altLang="en-US"/>
              <a:pPr eaLnBrk="1" hangingPunct="1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4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mtClean="0"/>
              <a:t>feature: type, location, scale</a:t>
            </a:r>
            <a:endParaRPr lang="zh-TW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C10C52-9795-4C32-9506-F3D72304D0F7}" type="slidenum">
              <a:rPr lang="zh-TW" altLang="en-US"/>
              <a:pPr eaLnBrk="1" hangingPunct="1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1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64D0887-653E-4F21-90BF-5C488E2D606B}" type="slidenum">
              <a:rPr lang="zh-TW" altLang="en-US"/>
              <a:pPr eaLnBrk="1" hangingPunct="1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126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3BB1B3-A98B-4FEA-9BDD-A0D9F3FF3039}" type="slidenum">
              <a:rPr lang="en-US" altLang="zh-TW" sz="1100" b="1">
                <a:solidFill>
                  <a:srgbClr val="000000"/>
                </a:solidFill>
                <a:cs typeface="Arial" panose="020B0604020202020204" pitchFamily="34" charset="0"/>
              </a:rPr>
              <a:pPr/>
              <a:t>22</a:t>
            </a:fld>
            <a:endParaRPr lang="en-US" altLang="zh-TW" sz="11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0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F3B1-E9D0-485F-94AF-5AA372803424}" type="datetimeFigureOut">
              <a:rPr lang="en-IN" smtClean="0"/>
              <a:pPr/>
              <a:t>06-02-2016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6BCF1-730A-4AF3-9CED-6F6556E42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8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groups/977532@N24/poo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QUAD COP</a:t>
            </a:r>
            <a:endParaRPr lang="en-IN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903980" y="4091588"/>
            <a:ext cx="3336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Members:</a:t>
            </a:r>
          </a:p>
          <a:p>
            <a:r>
              <a:rPr lang="en-US" sz="2400" dirty="0" smtClean="0">
                <a:latin typeface="+mj-lt"/>
              </a:rPr>
              <a:t>	</a:t>
            </a:r>
            <a:r>
              <a:rPr lang="en-US" sz="2400" dirty="0" err="1" smtClean="0">
                <a:latin typeface="+mj-lt"/>
              </a:rPr>
              <a:t>Adarsh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Jagan</a:t>
            </a:r>
            <a:r>
              <a:rPr lang="en-US" sz="2400" dirty="0" smtClean="0">
                <a:latin typeface="+mj-lt"/>
              </a:rPr>
              <a:t> S</a:t>
            </a:r>
          </a:p>
          <a:p>
            <a:r>
              <a:rPr lang="en-US" sz="2400" dirty="0" smtClean="0">
                <a:latin typeface="+mj-lt"/>
              </a:rPr>
              <a:t>	</a:t>
            </a:r>
            <a:r>
              <a:rPr lang="en-US" sz="2400" dirty="0" err="1" smtClean="0">
                <a:latin typeface="+mj-lt"/>
              </a:rPr>
              <a:t>Prakash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Baskaran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	</a:t>
            </a:r>
            <a:r>
              <a:rPr lang="en-US" sz="2400" dirty="0" err="1" smtClean="0">
                <a:latin typeface="+mj-lt"/>
              </a:rPr>
              <a:t>Sabhari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Natarajan</a:t>
            </a:r>
            <a:endParaRPr lang="en-US" sz="2400" dirty="0" smtClean="0">
              <a:latin typeface="+mj-lt"/>
            </a:endParaRPr>
          </a:p>
        </p:txBody>
      </p:sp>
      <p:pic>
        <p:nvPicPr>
          <p:cNvPr id="4098" name="Picture 2" descr="C:\Users\Sabhari\Desktop\Pragyan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422271"/>
            <a:ext cx="1384921" cy="2438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39484" r="24835" b="8292"/>
          <a:stretch>
            <a:fillRect/>
          </a:stretch>
        </p:blipFill>
        <p:spPr bwMode="auto">
          <a:xfrm>
            <a:off x="1066800" y="1165225"/>
            <a:ext cx="7119938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1"/>
          <p:cNvSpPr txBox="1">
            <a:spLocks/>
          </p:cNvSpPr>
          <p:nvPr/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en-US" altLang="zh-TW" sz="3200" dirty="0" smtClean="0">
                <a:latin typeface="Calibri" panose="020F0502020204030204" pitchFamily="34" charset="0"/>
                <a:ea typeface="新細明體" charset="-120"/>
              </a:rPr>
              <a:t> </a:t>
            </a:r>
            <a:r>
              <a:rPr kumimoji="1" lang="en-US" altLang="zh-TW" sz="3200" dirty="0">
                <a:latin typeface="Calibri" panose="020F0502020204030204" pitchFamily="34" charset="0"/>
                <a:ea typeface="新細明體" charset="-120"/>
              </a:rPr>
              <a:t>Face Detector: Results</a:t>
            </a:r>
          </a:p>
        </p:txBody>
      </p:sp>
    </p:spTree>
    <p:extLst>
      <p:ext uri="{BB962C8B-B14F-4D97-AF65-F5344CB8AC3E}">
        <p14:creationId xmlns:p14="http://schemas.microsoft.com/office/powerpoint/2010/main" val="39088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532812" cy="1520825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Haar-features (1)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447800"/>
            <a:ext cx="8066087" cy="1655763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The difference between pixels’ sum of the white and black areas</a:t>
            </a:r>
          </a:p>
        </p:txBody>
      </p:sp>
      <p:pic>
        <p:nvPicPr>
          <p:cNvPr id="25604" name="Picture 6" descr="220px-Prm_VJ_fig1_featureTypesWithAlp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2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Haar-features (2)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30691" y="1196752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Capture the face symmetry</a:t>
            </a:r>
          </a:p>
          <a:p>
            <a:endParaRPr lang="zh-TW" altLang="en-US" dirty="0" smtClean="0">
              <a:ea typeface="新細明體" charset="-120"/>
            </a:endParaRPr>
          </a:p>
        </p:txBody>
      </p:sp>
      <p:grpSp>
        <p:nvGrpSpPr>
          <p:cNvPr id="26628" name="Group 7"/>
          <p:cNvGrpSpPr>
            <a:grpSpLocks/>
          </p:cNvGrpSpPr>
          <p:nvPr/>
        </p:nvGrpSpPr>
        <p:grpSpPr bwMode="auto">
          <a:xfrm>
            <a:off x="899592" y="1844824"/>
            <a:ext cx="3524250" cy="2116138"/>
            <a:chOff x="3060" y="2448"/>
            <a:chExt cx="2220" cy="1333"/>
          </a:xfrm>
        </p:grpSpPr>
        <p:pic>
          <p:nvPicPr>
            <p:cNvPr id="266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71" t="30144" r="23991" b="47034"/>
            <a:stretch>
              <a:fillRect/>
            </a:stretch>
          </p:blipFill>
          <p:spPr bwMode="auto">
            <a:xfrm>
              <a:off x="3060" y="2448"/>
              <a:ext cx="2132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5" descr="20060120010501993_T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" y="3128"/>
              <a:ext cx="2220" cy="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2" descr="http://blogs.creativeloafing.com/tampacalling/files/2009/06/phil-spector-friz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9460" r="17007" b="29028"/>
          <a:stretch>
            <a:fillRect/>
          </a:stretch>
        </p:blipFill>
        <p:spPr bwMode="auto">
          <a:xfrm>
            <a:off x="5328330" y="1859937"/>
            <a:ext cx="24828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4" t="45306" r="37386" b="36977"/>
          <a:stretch>
            <a:fillRect/>
          </a:stretch>
        </p:blipFill>
        <p:spPr bwMode="auto">
          <a:xfrm>
            <a:off x="5802993" y="2708920"/>
            <a:ext cx="109537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://www.ringgi.com/Beatles-Documente/WP-Beatles-1967-768x102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" r="74258" b="71227"/>
          <a:stretch>
            <a:fillRect/>
          </a:stretch>
        </p:blipFill>
        <p:spPr bwMode="auto">
          <a:xfrm>
            <a:off x="1907704" y="4216568"/>
            <a:ext cx="2154238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4" t="45306" r="37386" b="36977"/>
          <a:stretch>
            <a:fillRect/>
          </a:stretch>
        </p:blipFill>
        <p:spPr bwMode="auto">
          <a:xfrm>
            <a:off x="2528417" y="4964460"/>
            <a:ext cx="109537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http://www.cs.utexas.edu/~dburger/publicpics/doug-hat-0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20345" r="28313" b="17690"/>
          <a:stretch>
            <a:fillRect/>
          </a:stretch>
        </p:blipFill>
        <p:spPr bwMode="auto">
          <a:xfrm>
            <a:off x="5740379" y="4221088"/>
            <a:ext cx="193516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4" t="45306" r="37386" b="36977"/>
          <a:stretch>
            <a:fillRect/>
          </a:stretch>
        </p:blipFill>
        <p:spPr bwMode="auto">
          <a:xfrm>
            <a:off x="5995967" y="5180484"/>
            <a:ext cx="109537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7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5" descr="220px-Prm_VJ_fig1_featureTypesWithAlp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3" y="1549429"/>
            <a:ext cx="3382169" cy="338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4343400" y="1828800"/>
            <a:ext cx="3276600" cy="3200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charset="-120"/>
            </a:endParaRP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4705350" y="5105400"/>
            <a:ext cx="283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A 24x24 detection window</a:t>
            </a:r>
            <a:endParaRPr lang="zh-TW" altLang="en-US">
              <a:ea typeface="新細明體" charset="-120"/>
            </a:endParaRPr>
          </a:p>
        </p:txBody>
      </p:sp>
      <p:sp>
        <p:nvSpPr>
          <p:cNvPr id="28677" name="TextBox 6"/>
          <p:cNvSpPr txBox="1">
            <a:spLocks noChangeArrowheads="1"/>
          </p:cNvSpPr>
          <p:nvPr/>
        </p:nvSpPr>
        <p:spPr bwMode="auto">
          <a:xfrm>
            <a:off x="779462" y="4899462"/>
            <a:ext cx="2954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Four types of </a:t>
            </a:r>
            <a:r>
              <a:rPr lang="en-US" altLang="zh-TW" dirty="0" err="1">
                <a:ea typeface="新細明體" charset="-120"/>
              </a:rPr>
              <a:t>haar</a:t>
            </a:r>
            <a:r>
              <a:rPr lang="en-US" altLang="zh-TW" dirty="0">
                <a:ea typeface="新細明體" charset="-120"/>
              </a:rPr>
              <a:t> features</a:t>
            </a:r>
            <a:endParaRPr lang="zh-TW" altLang="en-US" dirty="0">
              <a:ea typeface="新細明體" charset="-12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343400" y="1828800"/>
            <a:ext cx="762000" cy="762000"/>
            <a:chOff x="4724400" y="2209800"/>
            <a:chExt cx="762000" cy="762000"/>
          </a:xfrm>
        </p:grpSpPr>
        <p:sp>
          <p:nvSpPr>
            <p:cNvPr id="28688" name="Rectangle 8"/>
            <p:cNvSpPr>
              <a:spLocks noChangeArrowheads="1"/>
            </p:cNvSpPr>
            <p:nvPr/>
          </p:nvSpPr>
          <p:spPr bwMode="auto">
            <a:xfrm>
              <a:off x="4724400" y="2209800"/>
              <a:ext cx="381000" cy="762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28689" name="Rectangle 9"/>
            <p:cNvSpPr>
              <a:spLocks noChangeArrowheads="1"/>
            </p:cNvSpPr>
            <p:nvPr/>
          </p:nvSpPr>
          <p:spPr bwMode="auto">
            <a:xfrm>
              <a:off x="5105400" y="2209800"/>
              <a:ext cx="381000" cy="762000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876800" y="3048000"/>
            <a:ext cx="762000" cy="762000"/>
            <a:chOff x="4724400" y="2209800"/>
            <a:chExt cx="762000" cy="762000"/>
          </a:xfrm>
        </p:grpSpPr>
        <p:sp>
          <p:nvSpPr>
            <p:cNvPr id="28686" name="Rectangle 12"/>
            <p:cNvSpPr>
              <a:spLocks noChangeArrowheads="1"/>
            </p:cNvSpPr>
            <p:nvPr/>
          </p:nvSpPr>
          <p:spPr bwMode="auto">
            <a:xfrm>
              <a:off x="4724400" y="2209800"/>
              <a:ext cx="381000" cy="762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28687" name="Rectangle 13"/>
            <p:cNvSpPr>
              <a:spLocks noChangeArrowheads="1"/>
            </p:cNvSpPr>
            <p:nvPr/>
          </p:nvSpPr>
          <p:spPr bwMode="auto">
            <a:xfrm>
              <a:off x="5105400" y="2209800"/>
              <a:ext cx="381000" cy="762000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28680" name="TextBox 68"/>
          <p:cNvSpPr txBox="1">
            <a:spLocks noChangeArrowheads="1"/>
          </p:cNvSpPr>
          <p:nvPr/>
        </p:nvSpPr>
        <p:spPr bwMode="auto">
          <a:xfrm>
            <a:off x="4267200" y="1295400"/>
            <a:ext cx="89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Type A</a:t>
            </a:r>
            <a:endParaRPr lang="zh-TW" altLang="en-US">
              <a:ea typeface="新細明體" charset="-120"/>
            </a:endParaRP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6172200" y="3429000"/>
            <a:ext cx="1219200" cy="1295400"/>
            <a:chOff x="4724400" y="2209800"/>
            <a:chExt cx="762000" cy="762000"/>
          </a:xfrm>
        </p:grpSpPr>
        <p:sp>
          <p:nvSpPr>
            <p:cNvPr id="28684" name="Rectangle 70"/>
            <p:cNvSpPr>
              <a:spLocks noChangeArrowheads="1"/>
            </p:cNvSpPr>
            <p:nvPr/>
          </p:nvSpPr>
          <p:spPr bwMode="auto">
            <a:xfrm>
              <a:off x="4724400" y="2209800"/>
              <a:ext cx="381000" cy="762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28685" name="Rectangle 71"/>
            <p:cNvSpPr>
              <a:spLocks noChangeArrowheads="1"/>
            </p:cNvSpPr>
            <p:nvPr/>
          </p:nvSpPr>
          <p:spPr bwMode="auto">
            <a:xfrm>
              <a:off x="5105400" y="2209800"/>
              <a:ext cx="381000" cy="762000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28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Haar-features (3)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2033" y="5541962"/>
            <a:ext cx="41910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solidFill>
                  <a:srgbClr val="000000"/>
                </a:solidFill>
                <a:latin typeface="Calibri" pitchFamily="34" charset="0"/>
                <a:ea typeface="新細明體" charset="-120"/>
              </a:rPr>
              <a:t>Can be extracted at any location with any scale!</a:t>
            </a:r>
          </a:p>
        </p:txBody>
      </p:sp>
    </p:spTree>
    <p:extLst>
      <p:ext uri="{BB962C8B-B14F-4D97-AF65-F5344CB8AC3E}">
        <p14:creationId xmlns:p14="http://schemas.microsoft.com/office/powerpoint/2010/main" val="37217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Haar-features (4)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Too many features!</a:t>
            </a:r>
          </a:p>
          <a:p>
            <a:pPr lvl="1" eaLnBrk="1" hangingPunct="1"/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location, scale, type</a:t>
            </a:r>
          </a:p>
          <a:p>
            <a:pPr lvl="1" eaLnBrk="1" hangingPunct="1"/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180,000+ possible features associated with each 24 x 24 window</a:t>
            </a:r>
          </a:p>
          <a:p>
            <a:pPr eaLnBrk="1" hangingPunct="1"/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Not all of them are useful</a:t>
            </a:r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!</a:t>
            </a:r>
            <a:endParaRPr lang="en-US" altLang="zh-TW" dirty="0" smtClean="0">
              <a:latin typeface="Calibri" panose="020F0502020204030204" pitchFamily="34" charset="0"/>
              <a:ea typeface="新細明體" charset="-120"/>
            </a:endParaRPr>
          </a:p>
        </p:txBody>
      </p:sp>
      <p:grpSp>
        <p:nvGrpSpPr>
          <p:cNvPr id="29700" name="Group 11"/>
          <p:cNvGrpSpPr>
            <a:grpSpLocks/>
          </p:cNvGrpSpPr>
          <p:nvPr/>
        </p:nvGrpSpPr>
        <p:grpSpPr bwMode="auto">
          <a:xfrm>
            <a:off x="7029450" y="104775"/>
            <a:ext cx="2038350" cy="1952625"/>
            <a:chOff x="3216" y="2016"/>
            <a:chExt cx="1284" cy="1230"/>
          </a:xfrm>
        </p:grpSpPr>
        <p:sp>
          <p:nvSpPr>
            <p:cNvPr id="29702" name="Text Box 5"/>
            <p:cNvSpPr txBox="1">
              <a:spLocks noChangeArrowheads="1"/>
            </p:cNvSpPr>
            <p:nvPr/>
          </p:nvSpPr>
          <p:spPr bwMode="auto">
            <a:xfrm>
              <a:off x="3600" y="2016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ea typeface="新細明體" charset="-120"/>
                </a:rPr>
                <a:t>24</a:t>
              </a:r>
            </a:p>
          </p:txBody>
        </p:sp>
        <p:sp>
          <p:nvSpPr>
            <p:cNvPr id="29703" name="Text Box 6"/>
            <p:cNvSpPr txBox="1">
              <a:spLocks noChangeArrowheads="1"/>
            </p:cNvSpPr>
            <p:nvPr/>
          </p:nvSpPr>
          <p:spPr bwMode="auto">
            <a:xfrm>
              <a:off x="4224" y="2640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ea typeface="新細明體" charset="-120"/>
                </a:rPr>
                <a:t>24</a:t>
              </a:r>
            </a:p>
          </p:txBody>
        </p:sp>
        <p:pic>
          <p:nvPicPr>
            <p:cNvPr id="2970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208"/>
              <a:ext cx="1074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90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Feature selection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A weak classifier </a:t>
            </a:r>
            <a:r>
              <a:rPr lang="en-US" altLang="zh-TW" i="1" smtClean="0">
                <a:latin typeface="Calibri" panose="020F0502020204030204" pitchFamily="34" charset="0"/>
                <a:ea typeface="新細明體" charset="-120"/>
              </a:rPr>
              <a:t>h</a:t>
            </a:r>
            <a:endParaRPr lang="zh-TW" altLang="en-US" smtClean="0">
              <a:latin typeface="Calibri" panose="020F0502020204030204" pitchFamily="34" charset="0"/>
              <a:ea typeface="新細明體" charset="-120"/>
            </a:endParaRPr>
          </a:p>
        </p:txBody>
      </p:sp>
      <p:pic>
        <p:nvPicPr>
          <p:cNvPr id="33796" name="Picture 5" descr="img_00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8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6" descr="img_01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8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048000" y="2743200"/>
            <a:ext cx="762000" cy="1498600"/>
            <a:chOff x="3048000" y="2743200"/>
            <a:chExt cx="762000" cy="1499399"/>
          </a:xfrm>
        </p:grpSpPr>
        <p:grpSp>
          <p:nvGrpSpPr>
            <p:cNvPr id="33812" name="Group 11"/>
            <p:cNvGrpSpPr>
              <a:grpSpLocks/>
            </p:cNvGrpSpPr>
            <p:nvPr/>
          </p:nvGrpSpPr>
          <p:grpSpPr bwMode="auto">
            <a:xfrm>
              <a:off x="3048000" y="2743200"/>
              <a:ext cx="762000" cy="457200"/>
              <a:chOff x="1219200" y="2971800"/>
              <a:chExt cx="762000" cy="457200"/>
            </a:xfrm>
          </p:grpSpPr>
          <p:sp>
            <p:nvSpPr>
              <p:cNvPr id="33814" name="Rectangle 9"/>
              <p:cNvSpPr>
                <a:spLocks noChangeArrowheads="1"/>
              </p:cNvSpPr>
              <p:nvPr/>
            </p:nvSpPr>
            <p:spPr bwMode="auto">
              <a:xfrm>
                <a:off x="1219200" y="2971800"/>
                <a:ext cx="762000" cy="2286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33815" name="Rectangle 10"/>
              <p:cNvSpPr>
                <a:spLocks noChangeArrowheads="1"/>
              </p:cNvSpPr>
              <p:nvPr/>
            </p:nvSpPr>
            <p:spPr bwMode="auto">
              <a:xfrm>
                <a:off x="1219200" y="3200400"/>
                <a:ext cx="762000" cy="2286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33813" name="TextBox 15"/>
            <p:cNvSpPr txBox="1">
              <a:spLocks noChangeArrowheads="1"/>
            </p:cNvSpPr>
            <p:nvPr/>
          </p:nvSpPr>
          <p:spPr bwMode="auto">
            <a:xfrm>
              <a:off x="3208996" y="3657600"/>
              <a:ext cx="448792" cy="584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 i="1">
                  <a:latin typeface="Calibri" panose="020F0502020204030204" pitchFamily="34" charset="0"/>
                  <a:ea typeface="新細明體" charset="-120"/>
                </a:rPr>
                <a:t>f</a:t>
              </a:r>
              <a:r>
                <a:rPr lang="en-US" altLang="zh-TW" sz="3200" i="1" baseline="-25000">
                  <a:latin typeface="Calibri" panose="020F0502020204030204" pitchFamily="34" charset="0"/>
                  <a:ea typeface="新細明體" charset="-120"/>
                </a:rPr>
                <a:t>1</a:t>
              </a:r>
              <a:endParaRPr lang="zh-TW" altLang="en-US" sz="3200">
                <a:latin typeface="Calibri" panose="020F0502020204030204" pitchFamily="34" charset="0"/>
                <a:ea typeface="新細明體" charset="-120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00600" y="2743200"/>
            <a:ext cx="762000" cy="1498600"/>
            <a:chOff x="4800600" y="2743200"/>
            <a:chExt cx="762000" cy="1499399"/>
          </a:xfrm>
        </p:grpSpPr>
        <p:grpSp>
          <p:nvGrpSpPr>
            <p:cNvPr id="33808" name="Group 12"/>
            <p:cNvGrpSpPr>
              <a:grpSpLocks/>
            </p:cNvGrpSpPr>
            <p:nvPr/>
          </p:nvGrpSpPr>
          <p:grpSpPr bwMode="auto">
            <a:xfrm>
              <a:off x="4800600" y="2743200"/>
              <a:ext cx="762000" cy="457200"/>
              <a:chOff x="1219200" y="2971800"/>
              <a:chExt cx="762000" cy="457200"/>
            </a:xfrm>
          </p:grpSpPr>
          <p:sp>
            <p:nvSpPr>
              <p:cNvPr id="33810" name="Rectangle 13"/>
              <p:cNvSpPr>
                <a:spLocks noChangeArrowheads="1"/>
              </p:cNvSpPr>
              <p:nvPr/>
            </p:nvSpPr>
            <p:spPr bwMode="auto">
              <a:xfrm>
                <a:off x="1219200" y="2971800"/>
                <a:ext cx="762000" cy="2286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33811" name="Rectangle 14"/>
              <p:cNvSpPr>
                <a:spLocks noChangeArrowheads="1"/>
              </p:cNvSpPr>
              <p:nvPr/>
            </p:nvSpPr>
            <p:spPr bwMode="auto">
              <a:xfrm>
                <a:off x="1219200" y="3200400"/>
                <a:ext cx="762000" cy="2286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33809" name="TextBox 16"/>
            <p:cNvSpPr txBox="1">
              <a:spLocks noChangeArrowheads="1"/>
            </p:cNvSpPr>
            <p:nvPr/>
          </p:nvSpPr>
          <p:spPr bwMode="auto">
            <a:xfrm>
              <a:off x="4961597" y="3657600"/>
              <a:ext cx="448792" cy="584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 i="1">
                  <a:latin typeface="Calibri" panose="020F0502020204030204" pitchFamily="34" charset="0"/>
                  <a:ea typeface="新細明體" charset="-120"/>
                </a:rPr>
                <a:t>f</a:t>
              </a:r>
              <a:r>
                <a:rPr lang="en-US" altLang="zh-TW" sz="3200" i="1" baseline="-25000">
                  <a:latin typeface="Calibri" panose="020F0502020204030204" pitchFamily="34" charset="0"/>
                  <a:ea typeface="新細明體" charset="-120"/>
                </a:rPr>
                <a:t>2</a:t>
              </a:r>
              <a:endParaRPr lang="zh-TW" altLang="en-US" sz="3200">
                <a:latin typeface="Calibri" panose="020F0502020204030204" pitchFamily="34" charset="0"/>
                <a:ea typeface="新細明體" charset="-120"/>
              </a:endParaRP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600200" y="4343400"/>
            <a:ext cx="5773738" cy="1219200"/>
            <a:chOff x="1981200" y="4495800"/>
            <a:chExt cx="5774791" cy="1219200"/>
          </a:xfrm>
        </p:grpSpPr>
        <p:sp>
          <p:nvSpPr>
            <p:cNvPr id="33806" name="TextBox 17"/>
            <p:cNvSpPr txBox="1">
              <a:spLocks noChangeArrowheads="1"/>
            </p:cNvSpPr>
            <p:nvPr/>
          </p:nvSpPr>
          <p:spPr bwMode="auto">
            <a:xfrm>
              <a:off x="1981200" y="4495800"/>
              <a:ext cx="47727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 i="1">
                  <a:latin typeface="Calibri" panose="020F0502020204030204" pitchFamily="34" charset="0"/>
                  <a:ea typeface="新細明體" charset="-120"/>
                </a:rPr>
                <a:t>f</a:t>
              </a:r>
              <a:r>
                <a:rPr lang="en-US" altLang="zh-TW" sz="3200" i="1" baseline="-25000">
                  <a:latin typeface="Calibri" panose="020F0502020204030204" pitchFamily="34" charset="0"/>
                  <a:ea typeface="新細明體" charset="-120"/>
                </a:rPr>
                <a:t>1</a:t>
              </a:r>
              <a:r>
                <a:rPr lang="en-US" altLang="zh-TW" sz="3200">
                  <a:latin typeface="Calibri" panose="020F0502020204030204" pitchFamily="34" charset="0"/>
                  <a:ea typeface="新細明體" charset="-120"/>
                </a:rPr>
                <a:t> &gt; </a:t>
              </a:r>
              <a:r>
                <a:rPr lang="el-GR" altLang="zh-TW" sz="3200">
                  <a:latin typeface="Calibri" panose="020F0502020204030204" pitchFamily="34" charset="0"/>
                </a:rPr>
                <a:t>θ</a:t>
              </a:r>
              <a:r>
                <a:rPr lang="en-US" altLang="zh-TW" sz="3200">
                  <a:latin typeface="Calibri" panose="020F0502020204030204" pitchFamily="34" charset="0"/>
                  <a:ea typeface="新細明體" charset="-120"/>
                </a:rPr>
                <a:t> (a threshold) =&gt; Face!</a:t>
              </a:r>
              <a:endParaRPr lang="zh-TW" altLang="en-US" sz="3200">
                <a:latin typeface="Calibri" panose="020F0502020204030204" pitchFamily="34" charset="0"/>
                <a:ea typeface="新細明體" charset="-120"/>
              </a:endParaRPr>
            </a:p>
          </p:txBody>
        </p:sp>
        <p:sp>
          <p:nvSpPr>
            <p:cNvPr id="33807" name="TextBox 18"/>
            <p:cNvSpPr txBox="1">
              <a:spLocks noChangeArrowheads="1"/>
            </p:cNvSpPr>
            <p:nvPr/>
          </p:nvSpPr>
          <p:spPr bwMode="auto">
            <a:xfrm>
              <a:off x="1981200" y="5130225"/>
              <a:ext cx="577479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 i="1">
                  <a:latin typeface="Calibri" panose="020F0502020204030204" pitchFamily="34" charset="0"/>
                  <a:ea typeface="新細明體" charset="-120"/>
                </a:rPr>
                <a:t>f</a:t>
              </a:r>
              <a:r>
                <a:rPr lang="en-US" altLang="zh-TW" sz="3200" i="1" baseline="-25000">
                  <a:latin typeface="Calibri" panose="020F0502020204030204" pitchFamily="34" charset="0"/>
                  <a:ea typeface="新細明體" charset="-120"/>
                </a:rPr>
                <a:t>2</a:t>
              </a:r>
              <a:r>
                <a:rPr lang="en-US" altLang="zh-TW" sz="3200">
                  <a:latin typeface="Calibri" panose="020F0502020204030204" pitchFamily="34" charset="0"/>
                  <a:ea typeface="新細明體" charset="-120"/>
                </a:rPr>
                <a:t> ≤ </a:t>
              </a:r>
              <a:r>
                <a:rPr lang="el-GR" altLang="zh-TW" sz="3200">
                  <a:latin typeface="Calibri" panose="020F0502020204030204" pitchFamily="34" charset="0"/>
                </a:rPr>
                <a:t>θ</a:t>
              </a:r>
              <a:r>
                <a:rPr lang="en-US" altLang="zh-TW" sz="3200">
                  <a:latin typeface="Calibri" panose="020F0502020204030204" pitchFamily="34" charset="0"/>
                  <a:ea typeface="新細明體" charset="-120"/>
                </a:rPr>
                <a:t> (a threshold) =&gt; Not a Face!</a:t>
              </a:r>
              <a:endParaRPr lang="zh-TW" altLang="en-US" sz="3200">
                <a:latin typeface="Calibri" panose="020F0502020204030204" pitchFamily="34" charset="0"/>
                <a:ea typeface="新細明體" charset="-120"/>
              </a:endParaRP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590800" y="5638800"/>
            <a:ext cx="3246438" cy="1066800"/>
            <a:chOff x="1822173" y="5638800"/>
            <a:chExt cx="3247138" cy="1066800"/>
          </a:xfrm>
        </p:grpSpPr>
        <p:sp>
          <p:nvSpPr>
            <p:cNvPr id="33802" name="TextBox 17"/>
            <p:cNvSpPr txBox="1">
              <a:spLocks noChangeArrowheads="1"/>
            </p:cNvSpPr>
            <p:nvPr/>
          </p:nvSpPr>
          <p:spPr bwMode="auto">
            <a:xfrm>
              <a:off x="1822173" y="5892225"/>
              <a:ext cx="7873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 i="1">
                  <a:latin typeface="Calibri" panose="020F0502020204030204" pitchFamily="34" charset="0"/>
                  <a:ea typeface="新細明體" charset="-120"/>
                </a:rPr>
                <a:t>h </a:t>
              </a:r>
              <a:r>
                <a:rPr lang="en-US" altLang="zh-TW" sz="3200">
                  <a:latin typeface="Calibri" panose="020F0502020204030204" pitchFamily="34" charset="0"/>
                  <a:ea typeface="新細明體" charset="-120"/>
                </a:rPr>
                <a:t>= </a:t>
              </a:r>
              <a:endParaRPr lang="zh-TW" altLang="en-US" sz="3200">
                <a:latin typeface="Calibri" panose="020F0502020204030204" pitchFamily="34" charset="0"/>
                <a:ea typeface="新細明體" charset="-120"/>
              </a:endParaRPr>
            </a:p>
          </p:txBody>
        </p:sp>
        <p:sp>
          <p:nvSpPr>
            <p:cNvPr id="33803" name="Left Brace 19"/>
            <p:cNvSpPr>
              <a:spLocks/>
            </p:cNvSpPr>
            <p:nvPr/>
          </p:nvSpPr>
          <p:spPr bwMode="auto">
            <a:xfrm>
              <a:off x="2514600" y="5867400"/>
              <a:ext cx="228600" cy="609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3804" name="Rectangle 20"/>
            <p:cNvSpPr>
              <a:spLocks noChangeArrowheads="1"/>
            </p:cNvSpPr>
            <p:nvPr/>
          </p:nvSpPr>
          <p:spPr bwMode="auto">
            <a:xfrm>
              <a:off x="2819400" y="5638800"/>
              <a:ext cx="16886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1  if </a:t>
              </a:r>
              <a:r>
                <a:rPr lang="en-US" altLang="zh-TW" sz="3200" i="1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f</a:t>
              </a:r>
              <a:r>
                <a:rPr lang="en-US" altLang="zh-TW" sz="3200" i="1" baseline="-250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i</a:t>
              </a:r>
              <a:r>
                <a:rPr lang="en-US" altLang="zh-TW" sz="32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 &gt; </a:t>
              </a:r>
              <a:r>
                <a:rPr lang="el-GR" altLang="zh-TW" sz="3200">
                  <a:solidFill>
                    <a:srgbClr val="000000"/>
                  </a:solidFill>
                  <a:latin typeface="Calibri" panose="020F0502020204030204" pitchFamily="34" charset="0"/>
                </a:rPr>
                <a:t>θ</a:t>
              </a:r>
              <a:endParaRPr lang="zh-TW" altLang="en-US">
                <a:ea typeface="新細明體" charset="-120"/>
              </a:endParaRPr>
            </a:p>
          </p:txBody>
        </p:sp>
        <p:sp>
          <p:nvSpPr>
            <p:cNvPr id="33805" name="Rectangle 21"/>
            <p:cNvSpPr>
              <a:spLocks noChangeArrowheads="1"/>
            </p:cNvSpPr>
            <p:nvPr/>
          </p:nvSpPr>
          <p:spPr bwMode="auto">
            <a:xfrm>
              <a:off x="2819400" y="6120825"/>
              <a:ext cx="22499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0  otherwise</a:t>
              </a:r>
              <a:endParaRPr lang="zh-TW" altLang="en-US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3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Feature selection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Idea: Combining several </a:t>
            </a:r>
            <a:r>
              <a:rPr lang="en-US" altLang="zh-TW" b="1" i="1" smtClean="0">
                <a:latin typeface="Calibri" panose="020F0502020204030204" pitchFamily="34" charset="0"/>
                <a:ea typeface="新細明體" charset="-120"/>
              </a:rPr>
              <a:t>weak classifiers </a:t>
            </a:r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to generate a </a:t>
            </a:r>
            <a:r>
              <a:rPr lang="en-US" altLang="zh-TW" b="1" i="1" smtClean="0">
                <a:latin typeface="Calibri" panose="020F0502020204030204" pitchFamily="34" charset="0"/>
                <a:ea typeface="新細明體" charset="-120"/>
              </a:rPr>
              <a:t>strong classifier</a:t>
            </a:r>
          </a:p>
          <a:p>
            <a:pPr eaLnBrk="1" hangingPunct="1"/>
            <a:endParaRPr lang="zh-TW" altLang="en-US" smtClean="0">
              <a:latin typeface="Calibri" panose="020F0502020204030204" pitchFamily="34" charset="0"/>
              <a:ea typeface="新細明體" charset="-120"/>
            </a:endParaRPr>
          </a:p>
        </p:txBody>
      </p:sp>
      <p:sp>
        <p:nvSpPr>
          <p:cNvPr id="34820" name="Litebulb"/>
          <p:cNvSpPr>
            <a:spLocks noEditPoints="1" noChangeArrowheads="1"/>
          </p:cNvSpPr>
          <p:nvPr/>
        </p:nvSpPr>
        <p:spPr bwMode="auto">
          <a:xfrm>
            <a:off x="685800" y="533400"/>
            <a:ext cx="1081088" cy="10144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21" name="Picture 4" descr="img_00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2" name="Group 8"/>
          <p:cNvGrpSpPr>
            <a:grpSpLocks/>
          </p:cNvGrpSpPr>
          <p:nvPr/>
        </p:nvGrpSpPr>
        <p:grpSpPr bwMode="auto">
          <a:xfrm>
            <a:off x="3048000" y="3048000"/>
            <a:ext cx="762000" cy="457200"/>
            <a:chOff x="3048000" y="2743200"/>
            <a:chExt cx="762000" cy="457200"/>
          </a:xfrm>
        </p:grpSpPr>
        <p:sp>
          <p:nvSpPr>
            <p:cNvPr id="34863" name="Rectangle 6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64" name="Rectangle 7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4823" name="TextBox 9"/>
          <p:cNvSpPr txBox="1">
            <a:spLocks noChangeArrowheads="1"/>
          </p:cNvSpPr>
          <p:nvPr/>
        </p:nvSpPr>
        <p:spPr bwMode="auto">
          <a:xfrm>
            <a:off x="3170238" y="3429000"/>
            <a:ext cx="50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zh-TW" sz="2800" i="1">
                <a:latin typeface="Calibri" panose="020F0502020204030204" pitchFamily="34" charset="0"/>
                <a:ea typeface="新細明體" charset="-120"/>
              </a:rPr>
              <a:t>α</a:t>
            </a:r>
            <a:r>
              <a:rPr lang="en-US" altLang="zh-TW" sz="2800" i="1" baseline="-25000">
                <a:latin typeface="Calibri" panose="020F0502020204030204" pitchFamily="34" charset="0"/>
                <a:ea typeface="新細明體" charset="-120"/>
              </a:rPr>
              <a:t>1</a:t>
            </a:r>
            <a:endParaRPr lang="zh-TW" altLang="en-US" sz="2800" i="1" baseline="-25000">
              <a:latin typeface="Calibri" panose="020F0502020204030204" pitchFamily="34" charset="0"/>
              <a:ea typeface="新細明體" charset="-120"/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219200" y="3352800"/>
            <a:ext cx="762000" cy="457200"/>
            <a:chOff x="3048000" y="2743200"/>
            <a:chExt cx="762000" cy="457200"/>
          </a:xfrm>
        </p:grpSpPr>
        <p:sp>
          <p:nvSpPr>
            <p:cNvPr id="34861" name="Rectangle 12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62" name="Rectangle 13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grpSp>
        <p:nvGrpSpPr>
          <p:cNvPr id="34825" name="Group 14"/>
          <p:cNvGrpSpPr>
            <a:grpSpLocks/>
          </p:cNvGrpSpPr>
          <p:nvPr/>
        </p:nvGrpSpPr>
        <p:grpSpPr bwMode="auto">
          <a:xfrm rot="5400000">
            <a:off x="4305300" y="3162300"/>
            <a:ext cx="762000" cy="381000"/>
            <a:chOff x="3048000" y="2743200"/>
            <a:chExt cx="762000" cy="457200"/>
          </a:xfrm>
        </p:grpSpPr>
        <p:sp>
          <p:nvSpPr>
            <p:cNvPr id="34859" name="Rectangle 15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60" name="Rectangle 16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4826" name="TextBox 17"/>
          <p:cNvSpPr txBox="1">
            <a:spLocks noChangeArrowheads="1"/>
          </p:cNvSpPr>
          <p:nvPr/>
        </p:nvSpPr>
        <p:spPr bwMode="auto">
          <a:xfrm>
            <a:off x="4465638" y="3657600"/>
            <a:ext cx="50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zh-TW" sz="2800" i="1">
                <a:latin typeface="Calibri" panose="020F0502020204030204" pitchFamily="34" charset="0"/>
                <a:ea typeface="新細明體" charset="-120"/>
              </a:rPr>
              <a:t>α</a:t>
            </a:r>
            <a:r>
              <a:rPr lang="en-US" altLang="zh-TW" sz="2800" i="1" baseline="-25000">
                <a:latin typeface="Calibri" panose="020F0502020204030204" pitchFamily="34" charset="0"/>
                <a:ea typeface="新細明體" charset="-120"/>
              </a:rPr>
              <a:t>2</a:t>
            </a:r>
            <a:endParaRPr lang="zh-TW" altLang="en-US" sz="2800" i="1" baseline="-25000">
              <a:latin typeface="Calibri" panose="020F0502020204030204" pitchFamily="34" charset="0"/>
              <a:ea typeface="新細明體" charset="-120"/>
            </a:endParaRPr>
          </a:p>
        </p:txBody>
      </p:sp>
      <p:grpSp>
        <p:nvGrpSpPr>
          <p:cNvPr id="34827" name="Group 18"/>
          <p:cNvGrpSpPr>
            <a:grpSpLocks/>
          </p:cNvGrpSpPr>
          <p:nvPr/>
        </p:nvGrpSpPr>
        <p:grpSpPr bwMode="auto">
          <a:xfrm>
            <a:off x="5486400" y="2971800"/>
            <a:ext cx="457200" cy="304800"/>
            <a:chOff x="3048000" y="2743200"/>
            <a:chExt cx="762000" cy="457200"/>
          </a:xfrm>
        </p:grpSpPr>
        <p:sp>
          <p:nvSpPr>
            <p:cNvPr id="34857" name="Rectangle 19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58" name="Rectangle 20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4828" name="TextBox 21"/>
          <p:cNvSpPr txBox="1">
            <a:spLocks noChangeArrowheads="1"/>
          </p:cNvSpPr>
          <p:nvPr/>
        </p:nvSpPr>
        <p:spPr bwMode="auto">
          <a:xfrm>
            <a:off x="5456238" y="3429000"/>
            <a:ext cx="50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zh-TW" sz="2800" i="1">
                <a:latin typeface="Calibri" panose="020F0502020204030204" pitchFamily="34" charset="0"/>
                <a:ea typeface="新細明體" charset="-120"/>
              </a:rPr>
              <a:t>α</a:t>
            </a:r>
            <a:r>
              <a:rPr lang="en-US" altLang="zh-TW" sz="2800" i="1" baseline="-25000">
                <a:latin typeface="Calibri" panose="020F0502020204030204" pitchFamily="34" charset="0"/>
                <a:ea typeface="新細明體" charset="-120"/>
              </a:rPr>
              <a:t>3</a:t>
            </a:r>
            <a:endParaRPr lang="zh-TW" altLang="en-US" sz="2800" i="1" baseline="-25000">
              <a:latin typeface="Calibri" panose="020F0502020204030204" pitchFamily="34" charset="0"/>
              <a:ea typeface="新細明體" charset="-120"/>
            </a:endParaRPr>
          </a:p>
        </p:txBody>
      </p:sp>
      <p:sp>
        <p:nvSpPr>
          <p:cNvPr id="34829" name="TextBox 25"/>
          <p:cNvSpPr txBox="1">
            <a:spLocks noChangeArrowheads="1"/>
          </p:cNvSpPr>
          <p:nvPr/>
        </p:nvSpPr>
        <p:spPr bwMode="auto">
          <a:xfrm>
            <a:off x="7361238" y="3657600"/>
            <a:ext cx="511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zh-TW" sz="2800" i="1">
                <a:latin typeface="Calibri" panose="020F0502020204030204" pitchFamily="34" charset="0"/>
                <a:ea typeface="新細明體" charset="-120"/>
              </a:rPr>
              <a:t>α</a:t>
            </a:r>
            <a:r>
              <a:rPr lang="en-US" altLang="zh-TW" sz="2800" i="1" baseline="-25000">
                <a:latin typeface="Calibri" panose="020F0502020204030204" pitchFamily="34" charset="0"/>
                <a:ea typeface="新細明體" charset="-120"/>
              </a:rPr>
              <a:t>T</a:t>
            </a:r>
            <a:endParaRPr lang="zh-TW" altLang="en-US" sz="2800" i="1" baseline="-25000">
              <a:latin typeface="Calibri" panose="020F0502020204030204" pitchFamily="34" charset="0"/>
              <a:ea typeface="新細明體" charset="-120"/>
            </a:endParaRP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066800" y="3200400"/>
            <a:ext cx="685800" cy="762000"/>
            <a:chOff x="7200900" y="2971800"/>
            <a:chExt cx="571500" cy="762000"/>
          </a:xfrm>
        </p:grpSpPr>
        <p:grpSp>
          <p:nvGrpSpPr>
            <p:cNvPr id="34853" name="Group 22"/>
            <p:cNvGrpSpPr>
              <a:grpSpLocks/>
            </p:cNvGrpSpPr>
            <p:nvPr/>
          </p:nvGrpSpPr>
          <p:grpSpPr bwMode="auto">
            <a:xfrm rot="5400000">
              <a:off x="7200900" y="3162300"/>
              <a:ext cx="762000" cy="381000"/>
              <a:chOff x="3048000" y="2743200"/>
              <a:chExt cx="762000" cy="457200"/>
            </a:xfrm>
          </p:grpSpPr>
          <p:sp>
            <p:nvSpPr>
              <p:cNvPr id="34855" name="Rectangle 23"/>
              <p:cNvSpPr>
                <a:spLocks noChangeArrowheads="1"/>
              </p:cNvSpPr>
              <p:nvPr/>
            </p:nvSpPr>
            <p:spPr bwMode="auto">
              <a:xfrm>
                <a:off x="3048000" y="2743200"/>
                <a:ext cx="762000" cy="2286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34856" name="Rectangle 24"/>
              <p:cNvSpPr>
                <a:spLocks noChangeArrowheads="1"/>
              </p:cNvSpPr>
              <p:nvPr/>
            </p:nvSpPr>
            <p:spPr bwMode="auto">
              <a:xfrm>
                <a:off x="3048000" y="2971800"/>
                <a:ext cx="762000" cy="2286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34854" name="Rectangle 26"/>
            <p:cNvSpPr>
              <a:spLocks noChangeArrowheads="1"/>
            </p:cNvSpPr>
            <p:nvPr/>
          </p:nvSpPr>
          <p:spPr bwMode="auto">
            <a:xfrm rot="5400000">
              <a:off x="6915150" y="3257550"/>
              <a:ext cx="762000" cy="1905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4831" name="Rectangle 28"/>
          <p:cNvSpPr>
            <a:spLocks noChangeArrowheads="1"/>
          </p:cNvSpPr>
          <p:nvPr/>
        </p:nvSpPr>
        <p:spPr bwMode="auto">
          <a:xfrm>
            <a:off x="6302375" y="3048000"/>
            <a:ext cx="708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</a:rPr>
              <a:t>……</a:t>
            </a:r>
            <a:endParaRPr lang="zh-TW" altLang="en-US">
              <a:ea typeface="新細明體" charset="-120"/>
            </a:endParaRPr>
          </a:p>
        </p:txBody>
      </p: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3048000" y="4495800"/>
            <a:ext cx="5384800" cy="1671638"/>
            <a:chOff x="3048000" y="4495800"/>
            <a:chExt cx="5384274" cy="1672253"/>
          </a:xfrm>
        </p:grpSpPr>
        <p:sp>
          <p:nvSpPr>
            <p:cNvPr id="34850" name="TextBox 10"/>
            <p:cNvSpPr txBox="1">
              <a:spLocks noChangeArrowheads="1"/>
            </p:cNvSpPr>
            <p:nvPr/>
          </p:nvSpPr>
          <p:spPr bwMode="auto">
            <a:xfrm>
              <a:off x="3048000" y="4495800"/>
              <a:ext cx="4982575" cy="167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zh-TW" sz="2800" i="1">
                  <a:latin typeface="Calibri" panose="020F0502020204030204" pitchFamily="34" charset="0"/>
                  <a:ea typeface="新細明體" charset="-120"/>
                </a:rPr>
                <a:t>α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1</a:t>
              </a:r>
              <a:r>
                <a:rPr lang="en-US" altLang="zh-TW" sz="2800" i="1">
                  <a:latin typeface="Calibri" panose="020F0502020204030204" pitchFamily="34" charset="0"/>
                  <a:ea typeface="新細明體" charset="-120"/>
                </a:rPr>
                <a:t>h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1</a:t>
              </a:r>
              <a:r>
                <a:rPr lang="en-US" altLang="zh-TW" sz="2800">
                  <a:latin typeface="Calibri" panose="020F0502020204030204" pitchFamily="34" charset="0"/>
                  <a:ea typeface="新細明體" charset="-120"/>
                </a:rPr>
                <a:t>+</a:t>
              </a:r>
              <a:r>
                <a:rPr lang="el-GR" altLang="zh-TW" sz="2800" i="1">
                  <a:latin typeface="Calibri" panose="020F0502020204030204" pitchFamily="34" charset="0"/>
                  <a:ea typeface="新細明體" charset="-120"/>
                </a:rPr>
                <a:t> α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2</a:t>
              </a:r>
              <a:r>
                <a:rPr lang="en-US" altLang="zh-TW" sz="2800" i="1">
                  <a:latin typeface="Calibri" panose="020F0502020204030204" pitchFamily="34" charset="0"/>
                  <a:ea typeface="新細明體" charset="-120"/>
                </a:rPr>
                <a:t>h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2 </a:t>
              </a:r>
              <a:r>
                <a:rPr lang="en-US" altLang="zh-TW" sz="2800">
                  <a:latin typeface="Calibri" panose="020F0502020204030204" pitchFamily="34" charset="0"/>
                  <a:ea typeface="新細明體" charset="-120"/>
                </a:rPr>
                <a:t>+</a:t>
              </a:r>
              <a:r>
                <a:rPr lang="el-GR" altLang="zh-TW" sz="2800" i="1">
                  <a:latin typeface="Calibri" panose="020F0502020204030204" pitchFamily="34" charset="0"/>
                  <a:ea typeface="新細明體" charset="-120"/>
                </a:rPr>
                <a:t> α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3</a:t>
              </a:r>
              <a:r>
                <a:rPr lang="en-US" altLang="zh-TW" sz="2800" i="1">
                  <a:latin typeface="Calibri" panose="020F0502020204030204" pitchFamily="34" charset="0"/>
                  <a:ea typeface="新細明體" charset="-120"/>
                </a:rPr>
                <a:t>h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3 </a:t>
              </a:r>
              <a:r>
                <a:rPr lang="en-US" altLang="zh-TW" sz="2800">
                  <a:latin typeface="Calibri" panose="020F0502020204030204" pitchFamily="34" charset="0"/>
                  <a:ea typeface="新細明體" charset="-120"/>
                </a:rPr>
                <a:t>+ </a:t>
              </a:r>
              <a:r>
                <a:rPr lang="en-US" altLang="zh-TW" sz="2800" i="1">
                  <a:latin typeface="Calibri" panose="020F0502020204030204" pitchFamily="34" charset="0"/>
                  <a:ea typeface="新細明體" charset="-120"/>
                </a:rPr>
                <a:t>… </a:t>
              </a:r>
              <a:r>
                <a:rPr lang="en-US" altLang="zh-TW" sz="2800">
                  <a:latin typeface="Calibri" panose="020F0502020204030204" pitchFamily="34" charset="0"/>
                  <a:ea typeface="新細明體" charset="-120"/>
                </a:rPr>
                <a:t>+ </a:t>
              </a:r>
              <a:r>
                <a:rPr lang="el-GR" altLang="zh-TW" sz="2800" i="1">
                  <a:latin typeface="Calibri" panose="020F0502020204030204" pitchFamily="34" charset="0"/>
                  <a:ea typeface="新細明體" charset="-120"/>
                </a:rPr>
                <a:t>α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T</a:t>
              </a:r>
              <a:r>
                <a:rPr lang="en-US" altLang="zh-TW" sz="2800" i="1">
                  <a:latin typeface="Calibri" panose="020F0502020204030204" pitchFamily="34" charset="0"/>
                  <a:ea typeface="新細明體" charset="-120"/>
                </a:rPr>
                <a:t>h</a:t>
              </a:r>
              <a:r>
                <a:rPr lang="en-US" altLang="zh-TW" sz="2800" i="1" baseline="-25000">
                  <a:latin typeface="Calibri" panose="020F0502020204030204" pitchFamily="34" charset="0"/>
                  <a:ea typeface="新細明體" charset="-120"/>
                </a:rPr>
                <a:t>T</a:t>
              </a:r>
              <a:endParaRPr lang="zh-TW" altLang="en-US" sz="2800" i="1" baseline="-25000">
                <a:latin typeface="Calibri" panose="020F0502020204030204" pitchFamily="34" charset="0"/>
                <a:ea typeface="新細明體" charset="-120"/>
              </a:endParaRPr>
            </a:p>
            <a:p>
              <a:pPr eaLnBrk="1" hangingPunct="1"/>
              <a:endParaRPr lang="zh-TW" altLang="en-US" sz="2800" i="1" baseline="-25000">
                <a:latin typeface="Calibri" panose="020F0502020204030204" pitchFamily="34" charset="0"/>
                <a:ea typeface="新細明體" charset="-120"/>
              </a:endParaRPr>
            </a:p>
            <a:p>
              <a:pPr eaLnBrk="1" hangingPunct="1"/>
              <a:endParaRPr lang="zh-TW" altLang="en-US" sz="2800" i="1" baseline="-25000">
                <a:latin typeface="Calibri" panose="020F0502020204030204" pitchFamily="34" charset="0"/>
                <a:ea typeface="新細明體" charset="-120"/>
              </a:endParaRPr>
            </a:p>
            <a:p>
              <a:pPr eaLnBrk="1" hangingPunct="1"/>
              <a:endParaRPr lang="zh-TW" altLang="en-US" sz="2800" i="1" baseline="-25000">
                <a:latin typeface="Calibri" panose="020F0502020204030204" pitchFamily="34" charset="0"/>
                <a:ea typeface="新細明體" charset="-120"/>
              </a:endParaRPr>
            </a:p>
            <a:p>
              <a:pPr eaLnBrk="1" hangingPunct="1"/>
              <a:endParaRPr lang="zh-TW" altLang="en-US" sz="2800" i="1" baseline="-25000">
                <a:latin typeface="Calibri" panose="020F0502020204030204" pitchFamily="34" charset="0"/>
                <a:ea typeface="新細明體" charset="-120"/>
              </a:endParaRPr>
            </a:p>
          </p:txBody>
        </p:sp>
        <p:sp>
          <p:nvSpPr>
            <p:cNvPr id="34851" name="Rectangle 34"/>
            <p:cNvSpPr>
              <a:spLocks noChangeArrowheads="1"/>
            </p:cNvSpPr>
            <p:nvPr/>
          </p:nvSpPr>
          <p:spPr bwMode="auto">
            <a:xfrm>
              <a:off x="7152081" y="4523215"/>
              <a:ext cx="412750" cy="658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ts val="2063"/>
                </a:lnSpc>
              </a:pPr>
              <a:r>
                <a:rPr kumimoji="1" lang="en-US" altLang="zh-TW" sz="2800">
                  <a:latin typeface="Calibri" panose="020F0502020204030204" pitchFamily="34" charset="0"/>
                  <a:ea typeface="新細明體" charset="-120"/>
                </a:rPr>
                <a:t>&gt;&lt;</a:t>
              </a:r>
            </a:p>
          </p:txBody>
        </p:sp>
        <p:sp>
          <p:nvSpPr>
            <p:cNvPr id="34852" name="Rectangle 31"/>
            <p:cNvSpPr>
              <a:spLocks noChangeArrowheads="1"/>
            </p:cNvSpPr>
            <p:nvPr/>
          </p:nvSpPr>
          <p:spPr bwMode="auto">
            <a:xfrm>
              <a:off x="7564831" y="4495800"/>
              <a:ext cx="867443" cy="52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2800" i="1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T</a:t>
              </a:r>
              <a:r>
                <a:rPr lang="en-US" altLang="zh-TW" i="1" baseline="-250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thresold</a:t>
              </a:r>
              <a:endParaRPr lang="zh-TW" altLang="en-US">
                <a:ea typeface="新細明體" charset="-120"/>
              </a:endParaRP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3657600" y="4953000"/>
            <a:ext cx="4868863" cy="1211263"/>
            <a:chOff x="3657600" y="4953000"/>
            <a:chExt cx="4868827" cy="1212729"/>
          </a:xfrm>
        </p:grpSpPr>
        <p:cxnSp>
          <p:nvCxnSpPr>
            <p:cNvPr id="34848" name="Straight Arrow Connector 33"/>
            <p:cNvCxnSpPr>
              <a:cxnSpLocks noChangeShapeType="1"/>
            </p:cNvCxnSpPr>
            <p:nvPr/>
          </p:nvCxnSpPr>
          <p:spPr bwMode="auto">
            <a:xfrm rot="16200000" flipH="1">
              <a:off x="3467100" y="5143500"/>
              <a:ext cx="685800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49" name="Rectangle 34"/>
            <p:cNvSpPr>
              <a:spLocks noChangeArrowheads="1"/>
            </p:cNvSpPr>
            <p:nvPr/>
          </p:nvSpPr>
          <p:spPr bwMode="auto">
            <a:xfrm>
              <a:off x="4025900" y="5334229"/>
              <a:ext cx="4500527" cy="83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sz="2400" i="1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weak classifier </a:t>
              </a:r>
              <a:r>
                <a:rPr lang="en-US" altLang="zh-TW" sz="2400">
                  <a:solidFill>
                    <a:srgbClr val="000000"/>
                  </a:solidFill>
                  <a:latin typeface="Calibri" panose="020F0502020204030204" pitchFamily="34" charset="0"/>
                  <a:ea typeface="新細明體" charset="-120"/>
                </a:rPr>
                <a:t>(feature, threshold)</a:t>
              </a:r>
              <a:endParaRPr lang="en-US" altLang="zh-TW" sz="2400" i="1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</a:endParaRPr>
            </a:p>
            <a:p>
              <a:pPr eaLnBrk="1" hangingPunct="1"/>
              <a:r>
                <a:rPr lang="en-US" altLang="zh-TW" sz="2400" i="1">
                  <a:latin typeface="Calibri" panose="020F0502020204030204" pitchFamily="34" charset="0"/>
                  <a:ea typeface="新細明體" charset="-120"/>
                </a:rPr>
                <a:t>h</a:t>
              </a:r>
              <a:r>
                <a:rPr lang="en-US" altLang="zh-TW" sz="2400" i="1" baseline="-25000">
                  <a:latin typeface="Calibri" panose="020F0502020204030204" pitchFamily="34" charset="0"/>
                  <a:ea typeface="新細明體" charset="-120"/>
                </a:rPr>
                <a:t>1 </a:t>
              </a:r>
              <a:r>
                <a:rPr lang="en-US" altLang="zh-TW" sz="2400">
                  <a:latin typeface="Calibri" panose="020F0502020204030204" pitchFamily="34" charset="0"/>
                  <a:ea typeface="新細明體" charset="-120"/>
                </a:rPr>
                <a:t>= 1 or 0</a:t>
              </a:r>
              <a:endParaRPr lang="zh-TW" altLang="en-US" sz="2400">
                <a:ea typeface="新細明體" charset="-120"/>
              </a:endParaRPr>
            </a:p>
          </p:txBody>
        </p: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609600" y="3919538"/>
            <a:ext cx="2674938" cy="1973262"/>
            <a:chOff x="609600" y="3919893"/>
            <a:chExt cx="2675138" cy="1972570"/>
          </a:xfrm>
        </p:grpSpPr>
        <p:sp>
          <p:nvSpPr>
            <p:cNvPr id="34846" name="Freeform 35"/>
            <p:cNvSpPr>
              <a:spLocks noChangeArrowheads="1"/>
            </p:cNvSpPr>
            <p:nvPr/>
          </p:nvSpPr>
          <p:spPr bwMode="auto">
            <a:xfrm>
              <a:off x="2361460" y="3919893"/>
              <a:ext cx="923278" cy="982674"/>
            </a:xfrm>
            <a:custGeom>
              <a:avLst/>
              <a:gdLst>
                <a:gd name="T0" fmla="*/ 923278 w 923278"/>
                <a:gd name="T1" fmla="*/ 4037 h 982674"/>
                <a:gd name="T2" fmla="*/ 816746 w 923278"/>
                <a:gd name="T3" fmla="*/ 12915 h 982674"/>
                <a:gd name="T4" fmla="*/ 727969 w 923278"/>
                <a:gd name="T5" fmla="*/ 101691 h 982674"/>
                <a:gd name="T6" fmla="*/ 683581 w 923278"/>
                <a:gd name="T7" fmla="*/ 137202 h 982674"/>
                <a:gd name="T8" fmla="*/ 639192 w 923278"/>
                <a:gd name="T9" fmla="*/ 181590 h 982674"/>
                <a:gd name="T10" fmla="*/ 630315 w 923278"/>
                <a:gd name="T11" fmla="*/ 208224 h 982674"/>
                <a:gd name="T12" fmla="*/ 603682 w 923278"/>
                <a:gd name="T13" fmla="*/ 270367 h 982674"/>
                <a:gd name="T14" fmla="*/ 585926 w 923278"/>
                <a:gd name="T15" fmla="*/ 376899 h 982674"/>
                <a:gd name="T16" fmla="*/ 532660 w 923278"/>
                <a:gd name="T17" fmla="*/ 447921 h 982674"/>
                <a:gd name="T18" fmla="*/ 435006 w 923278"/>
                <a:gd name="T19" fmla="*/ 483431 h 982674"/>
                <a:gd name="T20" fmla="*/ 417251 w 923278"/>
                <a:gd name="T21" fmla="*/ 501187 h 982674"/>
                <a:gd name="T22" fmla="*/ 399495 w 923278"/>
                <a:gd name="T23" fmla="*/ 527820 h 982674"/>
                <a:gd name="T24" fmla="*/ 363985 w 923278"/>
                <a:gd name="T25" fmla="*/ 554453 h 982674"/>
                <a:gd name="T26" fmla="*/ 346229 w 923278"/>
                <a:gd name="T27" fmla="*/ 572208 h 982674"/>
                <a:gd name="T28" fmla="*/ 310719 w 923278"/>
                <a:gd name="T29" fmla="*/ 589963 h 982674"/>
                <a:gd name="T30" fmla="*/ 257453 w 923278"/>
                <a:gd name="T31" fmla="*/ 652107 h 982674"/>
                <a:gd name="T32" fmla="*/ 195309 w 923278"/>
                <a:gd name="T33" fmla="*/ 705373 h 982674"/>
                <a:gd name="T34" fmla="*/ 177554 w 923278"/>
                <a:gd name="T35" fmla="*/ 732006 h 982674"/>
                <a:gd name="T36" fmla="*/ 150921 w 923278"/>
                <a:gd name="T37" fmla="*/ 758639 h 982674"/>
                <a:gd name="T38" fmla="*/ 124288 w 923278"/>
                <a:gd name="T39" fmla="*/ 803027 h 982674"/>
                <a:gd name="T40" fmla="*/ 106532 w 923278"/>
                <a:gd name="T41" fmla="*/ 829660 h 982674"/>
                <a:gd name="T42" fmla="*/ 97655 w 923278"/>
                <a:gd name="T43" fmla="*/ 865171 h 982674"/>
                <a:gd name="T44" fmla="*/ 62144 w 923278"/>
                <a:gd name="T45" fmla="*/ 891804 h 982674"/>
                <a:gd name="T46" fmla="*/ 53266 w 923278"/>
                <a:gd name="T47" fmla="*/ 918437 h 982674"/>
                <a:gd name="T48" fmla="*/ 8878 w 923278"/>
                <a:gd name="T49" fmla="*/ 980581 h 982674"/>
                <a:gd name="T50" fmla="*/ 0 w 923278"/>
                <a:gd name="T51" fmla="*/ 980581 h 9826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3278"/>
                <a:gd name="T79" fmla="*/ 0 h 982674"/>
                <a:gd name="T80" fmla="*/ 923278 w 923278"/>
                <a:gd name="T81" fmla="*/ 982674 h 9826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3278" h="982674">
                  <a:moveTo>
                    <a:pt x="923278" y="4037"/>
                  </a:moveTo>
                  <a:cubicBezTo>
                    <a:pt x="887767" y="6996"/>
                    <a:pt x="849957" y="0"/>
                    <a:pt x="816746" y="12915"/>
                  </a:cubicBezTo>
                  <a:cubicBezTo>
                    <a:pt x="809553" y="15712"/>
                    <a:pt x="742629" y="89963"/>
                    <a:pt x="727969" y="101691"/>
                  </a:cubicBezTo>
                  <a:cubicBezTo>
                    <a:pt x="713173" y="113528"/>
                    <a:pt x="697665" y="124526"/>
                    <a:pt x="683581" y="137202"/>
                  </a:cubicBezTo>
                  <a:cubicBezTo>
                    <a:pt x="668028" y="151200"/>
                    <a:pt x="639192" y="181590"/>
                    <a:pt x="639192" y="181590"/>
                  </a:cubicBezTo>
                  <a:cubicBezTo>
                    <a:pt x="636233" y="190468"/>
                    <a:pt x="634001" y="199623"/>
                    <a:pt x="630315" y="208224"/>
                  </a:cubicBezTo>
                  <a:cubicBezTo>
                    <a:pt x="619483" y="233500"/>
                    <a:pt x="608889" y="244334"/>
                    <a:pt x="603682" y="270367"/>
                  </a:cubicBezTo>
                  <a:cubicBezTo>
                    <a:pt x="596622" y="305668"/>
                    <a:pt x="597310" y="342746"/>
                    <a:pt x="585926" y="376899"/>
                  </a:cubicBezTo>
                  <a:cubicBezTo>
                    <a:pt x="583547" y="384035"/>
                    <a:pt x="550688" y="435902"/>
                    <a:pt x="532660" y="447921"/>
                  </a:cubicBezTo>
                  <a:cubicBezTo>
                    <a:pt x="503157" y="467590"/>
                    <a:pt x="468685" y="475012"/>
                    <a:pt x="435006" y="483431"/>
                  </a:cubicBezTo>
                  <a:cubicBezTo>
                    <a:pt x="429088" y="489350"/>
                    <a:pt x="422480" y="494651"/>
                    <a:pt x="417251" y="501187"/>
                  </a:cubicBezTo>
                  <a:cubicBezTo>
                    <a:pt x="410586" y="509519"/>
                    <a:pt x="407040" y="520275"/>
                    <a:pt x="399495" y="527820"/>
                  </a:cubicBezTo>
                  <a:cubicBezTo>
                    <a:pt x="389033" y="538282"/>
                    <a:pt x="375352" y="544981"/>
                    <a:pt x="363985" y="554453"/>
                  </a:cubicBezTo>
                  <a:cubicBezTo>
                    <a:pt x="357555" y="559811"/>
                    <a:pt x="353193" y="567565"/>
                    <a:pt x="346229" y="572208"/>
                  </a:cubicBezTo>
                  <a:cubicBezTo>
                    <a:pt x="335218" y="579549"/>
                    <a:pt x="321488" y="582271"/>
                    <a:pt x="310719" y="589963"/>
                  </a:cubicBezTo>
                  <a:cubicBezTo>
                    <a:pt x="276895" y="614123"/>
                    <a:pt x="287763" y="621797"/>
                    <a:pt x="257453" y="652107"/>
                  </a:cubicBezTo>
                  <a:cubicBezTo>
                    <a:pt x="198673" y="710887"/>
                    <a:pt x="243626" y="647392"/>
                    <a:pt x="195309" y="705373"/>
                  </a:cubicBezTo>
                  <a:cubicBezTo>
                    <a:pt x="188479" y="713570"/>
                    <a:pt x="184384" y="723809"/>
                    <a:pt x="177554" y="732006"/>
                  </a:cubicBezTo>
                  <a:cubicBezTo>
                    <a:pt x="169517" y="741651"/>
                    <a:pt x="158454" y="748595"/>
                    <a:pt x="150921" y="758639"/>
                  </a:cubicBezTo>
                  <a:cubicBezTo>
                    <a:pt x="140568" y="772443"/>
                    <a:pt x="133433" y="788395"/>
                    <a:pt x="124288" y="803027"/>
                  </a:cubicBezTo>
                  <a:cubicBezTo>
                    <a:pt x="118633" y="812075"/>
                    <a:pt x="112451" y="820782"/>
                    <a:pt x="106532" y="829660"/>
                  </a:cubicBezTo>
                  <a:cubicBezTo>
                    <a:pt x="103573" y="841497"/>
                    <a:pt x="104747" y="855242"/>
                    <a:pt x="97655" y="865171"/>
                  </a:cubicBezTo>
                  <a:cubicBezTo>
                    <a:pt x="89055" y="877211"/>
                    <a:pt x="71616" y="880437"/>
                    <a:pt x="62144" y="891804"/>
                  </a:cubicBezTo>
                  <a:cubicBezTo>
                    <a:pt x="56153" y="898993"/>
                    <a:pt x="57451" y="910067"/>
                    <a:pt x="53266" y="918437"/>
                  </a:cubicBezTo>
                  <a:cubicBezTo>
                    <a:pt x="48225" y="928519"/>
                    <a:pt x="12900" y="976559"/>
                    <a:pt x="8878" y="980581"/>
                  </a:cubicBezTo>
                  <a:cubicBezTo>
                    <a:pt x="6785" y="982674"/>
                    <a:pt x="2959" y="980581"/>
                    <a:pt x="0" y="980581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TextBox 36"/>
            <p:cNvSpPr txBox="1">
              <a:spLocks noChangeArrowheads="1"/>
            </p:cNvSpPr>
            <p:nvPr/>
          </p:nvSpPr>
          <p:spPr bwMode="auto">
            <a:xfrm>
              <a:off x="609600" y="4876800"/>
              <a:ext cx="2209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ea typeface="新細明體" charset="-120"/>
                </a:rPr>
                <a:t>~</a:t>
              </a:r>
              <a:r>
                <a:rPr lang="en-US" altLang="zh-TW" sz="2000">
                  <a:latin typeface="Calibri" panose="020F0502020204030204" pitchFamily="34" charset="0"/>
                  <a:ea typeface="新細明體" charset="-120"/>
                </a:rPr>
                <a:t>performance of the weak classifier on the </a:t>
              </a:r>
              <a:r>
                <a:rPr lang="en-US" altLang="zh-TW" sz="2000" b="1" i="1">
                  <a:latin typeface="Calibri" panose="020F0502020204030204" pitchFamily="34" charset="0"/>
                  <a:ea typeface="新細明體" charset="-120"/>
                </a:rPr>
                <a:t>training set</a:t>
              </a:r>
              <a:endParaRPr lang="zh-TW" altLang="en-US" sz="2000" b="1" i="1">
                <a:latin typeface="Calibri" panose="020F0502020204030204" pitchFamily="34" charset="0"/>
                <a:ea typeface="新細明體" charset="-120"/>
              </a:endParaRPr>
            </a:p>
          </p:txBody>
        </p:sp>
      </p:grpSp>
      <p:grpSp>
        <p:nvGrpSpPr>
          <p:cNvPr id="11" name="Group 38"/>
          <p:cNvGrpSpPr>
            <a:grpSpLocks/>
          </p:cNvGrpSpPr>
          <p:nvPr/>
        </p:nvGrpSpPr>
        <p:grpSpPr bwMode="auto">
          <a:xfrm rot="5400000">
            <a:off x="1181100" y="3543300"/>
            <a:ext cx="762000" cy="381000"/>
            <a:chOff x="3048000" y="2743200"/>
            <a:chExt cx="762000" cy="457200"/>
          </a:xfrm>
        </p:grpSpPr>
        <p:sp>
          <p:nvSpPr>
            <p:cNvPr id="34844" name="Rectangle 39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45" name="Rectangle 40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grpSp>
        <p:nvGrpSpPr>
          <p:cNvPr id="12" name="Group 41"/>
          <p:cNvGrpSpPr>
            <a:grpSpLocks/>
          </p:cNvGrpSpPr>
          <p:nvPr/>
        </p:nvGrpSpPr>
        <p:grpSpPr bwMode="auto">
          <a:xfrm>
            <a:off x="1371600" y="3886200"/>
            <a:ext cx="457200" cy="304800"/>
            <a:chOff x="3048000" y="2743200"/>
            <a:chExt cx="762000" cy="457200"/>
          </a:xfrm>
        </p:grpSpPr>
        <p:sp>
          <p:nvSpPr>
            <p:cNvPr id="34842" name="Rectangle 42"/>
            <p:cNvSpPr>
              <a:spLocks noChangeArrowheads="1"/>
            </p:cNvSpPr>
            <p:nvPr/>
          </p:nvSpPr>
          <p:spPr bwMode="auto">
            <a:xfrm>
              <a:off x="3048000" y="2743200"/>
              <a:ext cx="762000" cy="2286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  <p:sp>
          <p:nvSpPr>
            <p:cNvPr id="34843" name="Rectangle 43"/>
            <p:cNvSpPr>
              <a:spLocks noChangeArrowheads="1"/>
            </p:cNvSpPr>
            <p:nvPr/>
          </p:nvSpPr>
          <p:spPr bwMode="auto">
            <a:xfrm>
              <a:off x="3048000" y="2971800"/>
              <a:ext cx="762000" cy="228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  <p:grpSp>
        <p:nvGrpSpPr>
          <p:cNvPr id="34837" name="Group 44"/>
          <p:cNvGrpSpPr>
            <a:grpSpLocks/>
          </p:cNvGrpSpPr>
          <p:nvPr/>
        </p:nvGrpSpPr>
        <p:grpSpPr bwMode="auto">
          <a:xfrm>
            <a:off x="7315200" y="2971800"/>
            <a:ext cx="685800" cy="762000"/>
            <a:chOff x="7200900" y="2971800"/>
            <a:chExt cx="571500" cy="762000"/>
          </a:xfrm>
        </p:grpSpPr>
        <p:grpSp>
          <p:nvGrpSpPr>
            <p:cNvPr id="34838" name="Group 22"/>
            <p:cNvGrpSpPr>
              <a:grpSpLocks/>
            </p:cNvGrpSpPr>
            <p:nvPr/>
          </p:nvGrpSpPr>
          <p:grpSpPr bwMode="auto">
            <a:xfrm rot="5400000">
              <a:off x="7200900" y="3162300"/>
              <a:ext cx="762000" cy="381000"/>
              <a:chOff x="3048000" y="2743200"/>
              <a:chExt cx="762000" cy="457200"/>
            </a:xfrm>
          </p:grpSpPr>
          <p:sp>
            <p:nvSpPr>
              <p:cNvPr id="34840" name="Rectangle 47"/>
              <p:cNvSpPr>
                <a:spLocks noChangeArrowheads="1"/>
              </p:cNvSpPr>
              <p:nvPr/>
            </p:nvSpPr>
            <p:spPr bwMode="auto">
              <a:xfrm>
                <a:off x="3048000" y="2743200"/>
                <a:ext cx="762000" cy="2286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  <p:sp>
            <p:nvSpPr>
              <p:cNvPr id="34841" name="Rectangle 48"/>
              <p:cNvSpPr>
                <a:spLocks noChangeArrowheads="1"/>
              </p:cNvSpPr>
              <p:nvPr/>
            </p:nvSpPr>
            <p:spPr bwMode="auto">
              <a:xfrm>
                <a:off x="3048000" y="2971800"/>
                <a:ext cx="762000" cy="2286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>
                  <a:ea typeface="新細明體" charset="-120"/>
                </a:endParaRPr>
              </a:p>
            </p:txBody>
          </p:sp>
        </p:grpSp>
        <p:sp>
          <p:nvSpPr>
            <p:cNvPr id="34839" name="Rectangle 46"/>
            <p:cNvSpPr>
              <a:spLocks noChangeArrowheads="1"/>
            </p:cNvSpPr>
            <p:nvPr/>
          </p:nvSpPr>
          <p:spPr bwMode="auto">
            <a:xfrm rot="5400000">
              <a:off x="6915150" y="3257550"/>
              <a:ext cx="762000" cy="1905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Feature selection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Training Dataset</a:t>
            </a:r>
          </a:p>
          <a:p>
            <a:pPr lvl="1"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4916 face images</a:t>
            </a:r>
          </a:p>
          <a:p>
            <a:pPr lvl="1" eaLnBrk="1" hangingPunct="1"/>
            <a:r>
              <a:rPr lang="en-US" altLang="zh-TW" smtClean="0">
                <a:latin typeface="Calibri" panose="020F0502020204030204" pitchFamily="34" charset="0"/>
                <a:ea typeface="新細明體" charset="-120"/>
              </a:rPr>
              <a:t>non-face images cropped from 9500 images</a:t>
            </a:r>
            <a:endParaRPr lang="zh-TW" altLang="en-US" smtClean="0">
              <a:latin typeface="Calibri" panose="020F0502020204030204" pitchFamily="34" charset="0"/>
              <a:ea typeface="新細明體" charset="-120"/>
            </a:endParaRPr>
          </a:p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  <p:grpSp>
        <p:nvGrpSpPr>
          <p:cNvPr id="35844" name="Group 3"/>
          <p:cNvGrpSpPr>
            <a:grpSpLocks/>
          </p:cNvGrpSpPr>
          <p:nvPr/>
        </p:nvGrpSpPr>
        <p:grpSpPr bwMode="auto">
          <a:xfrm>
            <a:off x="1828800" y="3505200"/>
            <a:ext cx="4876800" cy="2503488"/>
            <a:chOff x="1828800" y="4355068"/>
            <a:chExt cx="4876800" cy="2502932"/>
          </a:xfrm>
        </p:grpSpPr>
        <p:pic>
          <p:nvPicPr>
            <p:cNvPr id="3584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4355068"/>
              <a:ext cx="2146492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Rectangle 5"/>
            <p:cNvSpPr>
              <a:spLocks noChangeArrowheads="1"/>
            </p:cNvSpPr>
            <p:nvPr/>
          </p:nvSpPr>
          <p:spPr bwMode="auto">
            <a:xfrm>
              <a:off x="4572000" y="4355068"/>
              <a:ext cx="2133600" cy="21336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TW">
                  <a:ea typeface="新細明體" charset="-120"/>
                </a:rPr>
                <a:t>non-face images</a:t>
              </a:r>
              <a:endParaRPr lang="zh-TW" altLang="en-US">
                <a:ea typeface="新細明體" charset="-120"/>
              </a:endParaRPr>
            </a:p>
          </p:txBody>
        </p:sp>
        <p:sp>
          <p:nvSpPr>
            <p:cNvPr id="35847" name="TextBox 6"/>
            <p:cNvSpPr txBox="1">
              <a:spLocks noChangeArrowheads="1"/>
            </p:cNvSpPr>
            <p:nvPr/>
          </p:nvSpPr>
          <p:spPr bwMode="auto">
            <a:xfrm>
              <a:off x="1995939" y="6488668"/>
              <a:ext cx="18902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ea typeface="新細明體" charset="-120"/>
                </a:rPr>
                <a:t>positive samples</a:t>
              </a:r>
              <a:endParaRPr lang="zh-TW" altLang="en-US">
                <a:ea typeface="新細明體" charset="-120"/>
              </a:endParaRPr>
            </a:p>
          </p:txBody>
        </p:sp>
        <p:sp>
          <p:nvSpPr>
            <p:cNvPr id="35848" name="TextBox 7"/>
            <p:cNvSpPr txBox="1">
              <a:spLocks noChangeArrowheads="1"/>
            </p:cNvSpPr>
            <p:nvPr/>
          </p:nvSpPr>
          <p:spPr bwMode="auto">
            <a:xfrm>
              <a:off x="4724400" y="6488668"/>
              <a:ext cx="19800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ea typeface="新細明體" charset="-120"/>
                </a:rPr>
                <a:t>negative samples</a:t>
              </a:r>
              <a:endParaRPr lang="zh-TW" altLang="en-US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5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Basic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TW" sz="2800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Build/train object model</a:t>
            </a:r>
          </a:p>
          <a:p>
            <a:pPr lvl="1">
              <a:spcAft>
                <a:spcPts val="1200"/>
              </a:spcAft>
            </a:pPr>
            <a:r>
              <a:rPr lang="en-US" altLang="zh-TW" sz="2400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Choose a representation</a:t>
            </a:r>
          </a:p>
          <a:p>
            <a:pPr lvl="1">
              <a:spcAft>
                <a:spcPts val="1200"/>
              </a:spcAft>
            </a:pPr>
            <a:r>
              <a:rPr lang="en-US" altLang="zh-TW" sz="2400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Learn or fit parameters of model / classifier </a:t>
            </a:r>
          </a:p>
          <a:p>
            <a:pPr>
              <a:spcAft>
                <a:spcPts val="1200"/>
              </a:spcAft>
            </a:pPr>
            <a:r>
              <a:rPr lang="en-US" altLang="zh-TW" sz="2800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Generate candidates in new image</a:t>
            </a:r>
          </a:p>
          <a:p>
            <a:pPr>
              <a:spcAft>
                <a:spcPts val="1200"/>
              </a:spcAft>
            </a:pPr>
            <a:r>
              <a:rPr lang="en-US" altLang="zh-TW" sz="2800" smtClean="0"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Score the candidates</a:t>
            </a:r>
          </a:p>
        </p:txBody>
      </p:sp>
    </p:spTree>
    <p:extLst>
      <p:ext uri="{BB962C8B-B14F-4D97-AF65-F5344CB8AC3E}">
        <p14:creationId xmlns:p14="http://schemas.microsoft.com/office/powerpoint/2010/main" val="7384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0" descr="m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754063" y="2312988"/>
            <a:ext cx="792162" cy="755650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2532" name="Line 15"/>
          <p:cNvSpPr>
            <a:spLocks noChangeShapeType="1"/>
          </p:cNvSpPr>
          <p:nvPr/>
        </p:nvSpPr>
        <p:spPr bwMode="auto">
          <a:xfrm>
            <a:off x="4038600" y="3606800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2533" name="Line 16"/>
          <p:cNvSpPr>
            <a:spLocks noChangeShapeType="1"/>
          </p:cNvSpPr>
          <p:nvPr/>
        </p:nvSpPr>
        <p:spPr bwMode="auto">
          <a:xfrm>
            <a:off x="6010275" y="3608388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2534" name="AutoShape 17"/>
          <p:cNvSpPr>
            <a:spLocks noChangeArrowheads="1"/>
          </p:cNvSpPr>
          <p:nvPr/>
        </p:nvSpPr>
        <p:spPr bwMode="auto">
          <a:xfrm>
            <a:off x="6515100" y="2997200"/>
            <a:ext cx="2016125" cy="122396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2535" name="Text Box 18"/>
          <p:cNvSpPr txBox="1">
            <a:spLocks noChangeArrowheads="1"/>
          </p:cNvSpPr>
          <p:nvPr/>
        </p:nvSpPr>
        <p:spPr bwMode="auto">
          <a:xfrm>
            <a:off x="6227763" y="3249613"/>
            <a:ext cx="255746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2200" b="1">
                <a:solidFill>
                  <a:srgbClr val="000000"/>
                </a:solidFill>
                <a:latin typeface="Trebuchet MS" panose="020B0603020202020204" pitchFamily="34" charset="0"/>
                <a:ea typeface="新細明體" charset="-120"/>
              </a:rPr>
              <a:t>face/non-face Classifier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755650" y="2311400"/>
            <a:ext cx="1152525" cy="1081088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pic>
        <p:nvPicPr>
          <p:cNvPr id="225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647700" cy="609600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457200" y="1600200"/>
            <a:ext cx="82296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zh-TW" sz="2800" kern="0">
                <a:latin typeface="Calibri" pitchFamily="34" charset="0"/>
                <a:ea typeface="新細明體" charset="-120"/>
              </a:rPr>
              <a:t>Scans the detector at multiple </a:t>
            </a:r>
            <a:r>
              <a:rPr lang="en-US" altLang="zh-TW" sz="2800" b="1" kern="0">
                <a:latin typeface="Calibri" pitchFamily="34" charset="0"/>
                <a:ea typeface="新細明體" charset="-120"/>
              </a:rPr>
              <a:t>locations</a:t>
            </a:r>
            <a:r>
              <a:rPr lang="en-US" altLang="zh-TW" sz="2800" kern="0">
                <a:latin typeface="Calibri" pitchFamily="34" charset="0"/>
                <a:ea typeface="新細明體" charset="-120"/>
              </a:rPr>
              <a:t> and </a:t>
            </a:r>
            <a:r>
              <a:rPr lang="en-US" altLang="zh-TW" sz="2800" b="1" kern="0">
                <a:latin typeface="Calibri" pitchFamily="34" charset="0"/>
                <a:ea typeface="新細明體" charset="-120"/>
              </a:rPr>
              <a:t>scales</a:t>
            </a:r>
            <a:endParaRPr lang="en-US" altLang="zh-TW" sz="2800" b="1" kern="0" dirty="0">
              <a:latin typeface="Calibri" pitchFamily="34" charset="0"/>
              <a:ea typeface="新細明體" charset="-12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550863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sz="2800" kern="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Window-based models</a:t>
            </a:r>
            <a:br>
              <a:rPr lang="en-US" sz="2800" kern="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</a:br>
            <a:r>
              <a:rPr lang="en-US" sz="2800" kern="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Generate and score candidates</a:t>
            </a:r>
          </a:p>
        </p:txBody>
      </p:sp>
    </p:spTree>
    <p:extLst>
      <p:ext uri="{BB962C8B-B14F-4D97-AF65-F5344CB8AC3E}">
        <p14:creationId xmlns:p14="http://schemas.microsoft.com/office/powerpoint/2010/main" val="992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7 C 0.1099 -0.00416 0.21997 -0.00717 0.2191 -0.0037 C 0.21806 0.00023 -0.00659 0.01503 -0.00555 0.02174 C -0.00434 0.02845 0.22605 0.03053 0.22605 0.03701 C 0.22605 0.04349 -0.00625 0.05251 -0.00555 0.06084 C -0.00468 0.06916 0.23264 0.07726 0.23056 0.08767 C 0.22848 0.09831 -0.01736 0.11635 -0.0177 0.12422 C -0.01788 0.13208 0.22813 0.12931 0.2283 0.13393 C 0.22848 0.13902 -0.01649 0.14689 -0.01614 0.15383 C -0.01597 0.1603 0.22987 0.16817 0.23056 0.17488 C 0.23143 0.18182 -0.01128 0.18691 -0.01163 0.19593 C -0.01197 0.20495 0.22761 0.22276 0.2283 0.2297 C 0.229 0.23641 -0.00729 0.23363 -0.00763 0.23803 C -0.00816 0.24242 0.22518 0.25075 0.22518 0.2563 C 0.22535 0.26209 -0.00816 0.26741 -0.00694 0.2718 C -0.00572 0.2762 0.23369 0.2762 0.23299 0.28314 C 0.23247 0.29008 -0.00972 0.30951 -0.01006 0.3139 C -0.01041 0.31853 0.19046 0.3102 0.23056 0.30951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15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37196E-6 C 0.09879 -0.00579 0.19775 -0.01134 0.19462 -0.00694 C 0.1915 -0.00255 -0.01857 0.02035 -0.01875 0.02683 C -0.01909 0.03307 0.19219 0.02452 0.19237 0.03122 C 0.19254 0.0377 -0.01753 0.05968 -0.01823 0.06638 C -0.01875 0.07309 0.18993 0.06569 0.18837 0.07194 C 0.18681 0.07841 -0.02899 0.0953 -0.02725 0.10455 C -0.02552 0.11381 0.19809 0.12028 0.19862 0.12699 C 0.19966 0.13393 -0.02291 0.13925 -0.02291 0.1455 C -0.02326 0.15151 0.19757 0.15406 0.19723 0.164 C 0.19705 0.17395 -0.02378 0.19639 -0.02448 0.20495 C -0.025 0.21327 0.19497 0.2061 0.19375 0.21489 C 0.19254 0.22345 -0.03194 0.25144 -0.03194 0.25722 C -0.03194 0.26301 0.15556 0.25028 0.19323 0.24867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125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Large crowds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gathering in small area during festivals/political meetings etc.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These areas are prone to thefts, stampedes, terrorist activities.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0" descr="me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924300"/>
            <a:ext cx="20193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7" name="Rectangle 2"/>
          <p:cNvSpPr txBox="1">
            <a:spLocks noChangeArrowheads="1"/>
          </p:cNvSpPr>
          <p:nvPr/>
        </p:nvSpPr>
        <p:spPr bwMode="auto">
          <a:xfrm>
            <a:off x="457200" y="368300"/>
            <a:ext cx="83280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en-US" sz="2800" kern="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Window-based object detection</a:t>
            </a:r>
          </a:p>
        </p:txBody>
      </p:sp>
      <p:sp>
        <p:nvSpPr>
          <p:cNvPr id="23556" name="Line 10"/>
          <p:cNvSpPr>
            <a:spLocks noChangeShapeType="1"/>
          </p:cNvSpPr>
          <p:nvPr/>
        </p:nvSpPr>
        <p:spPr bwMode="auto">
          <a:xfrm>
            <a:off x="48133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57" name="Line 41"/>
          <p:cNvSpPr>
            <a:spLocks noChangeShapeType="1"/>
          </p:cNvSpPr>
          <p:nvPr/>
        </p:nvSpPr>
        <p:spPr bwMode="auto">
          <a:xfrm>
            <a:off x="50292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58" name="Line 42"/>
          <p:cNvSpPr>
            <a:spLocks noChangeShapeType="1"/>
          </p:cNvSpPr>
          <p:nvPr/>
        </p:nvSpPr>
        <p:spPr bwMode="auto">
          <a:xfrm>
            <a:off x="52451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59" name="Line 43"/>
          <p:cNvSpPr>
            <a:spLocks noChangeShapeType="1"/>
          </p:cNvSpPr>
          <p:nvPr/>
        </p:nvSpPr>
        <p:spPr bwMode="auto">
          <a:xfrm>
            <a:off x="5461000" y="3568700"/>
            <a:ext cx="0" cy="36512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60" name="Rectangle 36"/>
          <p:cNvSpPr>
            <a:spLocks noChangeArrowheads="1"/>
          </p:cNvSpPr>
          <p:nvPr/>
        </p:nvSpPr>
        <p:spPr bwMode="auto">
          <a:xfrm>
            <a:off x="3841750" y="1630363"/>
            <a:ext cx="5148263" cy="1908175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3561" name="Rectangle 4"/>
          <p:cNvSpPr>
            <a:spLocks noChangeArrowheads="1"/>
          </p:cNvSpPr>
          <p:nvPr/>
        </p:nvSpPr>
        <p:spPr bwMode="auto">
          <a:xfrm>
            <a:off x="503238" y="3925888"/>
            <a:ext cx="396875" cy="395287"/>
          </a:xfrm>
          <a:prstGeom prst="rect">
            <a:avLst/>
          </a:prstGeom>
          <a:noFill/>
          <a:ln w="381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3562" name="Line 6"/>
          <p:cNvSpPr>
            <a:spLocks noChangeShapeType="1"/>
          </p:cNvSpPr>
          <p:nvPr/>
        </p:nvSpPr>
        <p:spPr bwMode="auto">
          <a:xfrm>
            <a:off x="2663825" y="47148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23563" name="Group 28"/>
          <p:cNvGrpSpPr>
            <a:grpSpLocks/>
          </p:cNvGrpSpPr>
          <p:nvPr/>
        </p:nvGrpSpPr>
        <p:grpSpPr bwMode="auto">
          <a:xfrm>
            <a:off x="6300788" y="4222750"/>
            <a:ext cx="2557462" cy="1223963"/>
            <a:chOff x="4127" y="1797"/>
            <a:chExt cx="1611" cy="771"/>
          </a:xfrm>
        </p:grpSpPr>
        <p:sp>
          <p:nvSpPr>
            <p:cNvPr id="23586" name="AutoShape 8"/>
            <p:cNvSpPr>
              <a:spLocks noChangeArrowheads="1"/>
            </p:cNvSpPr>
            <p:nvPr/>
          </p:nvSpPr>
          <p:spPr bwMode="auto">
            <a:xfrm>
              <a:off x="4309" y="1797"/>
              <a:ext cx="1270" cy="771"/>
            </a:xfrm>
            <a:prstGeom prst="roundRect">
              <a:avLst>
                <a:gd name="adj" fmla="val 16667"/>
              </a:avLst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zh-TW" sz="2100" b="1">
                <a:solidFill>
                  <a:srgbClr val="000000"/>
                </a:solidFill>
                <a:latin typeface="Trebuchet MS" panose="020B0603020202020204" pitchFamily="34" charset="0"/>
                <a:ea typeface="新細明體" charset="-120"/>
              </a:endParaRPr>
            </a:p>
          </p:txBody>
        </p:sp>
        <p:sp>
          <p:nvSpPr>
            <p:cNvPr id="23587" name="Text Box 9"/>
            <p:cNvSpPr txBox="1">
              <a:spLocks noChangeArrowheads="1"/>
            </p:cNvSpPr>
            <p:nvPr/>
          </p:nvSpPr>
          <p:spPr bwMode="auto">
            <a:xfrm>
              <a:off x="4127" y="1956"/>
              <a:ext cx="1611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2200" b="1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新細明體" charset="-120"/>
                </a:rPr>
                <a:t>Face</a:t>
              </a:r>
              <a:r>
                <a:rPr lang="en-US" altLang="zh-TW" sz="2200" b="1" dirty="0" smtClean="0">
                  <a:solidFill>
                    <a:srgbClr val="000000"/>
                  </a:solidFill>
                  <a:latin typeface="Trebuchet MS" panose="020B0603020202020204" pitchFamily="34" charset="0"/>
                  <a:ea typeface="新細明體" charset="-120"/>
                </a:rPr>
                <a:t>/non-face </a:t>
              </a:r>
              <a:r>
                <a:rPr lang="en-US" altLang="zh-TW" sz="2200" b="1" dirty="0">
                  <a:solidFill>
                    <a:srgbClr val="000000"/>
                  </a:solidFill>
                  <a:latin typeface="Trebuchet MS" panose="020B0603020202020204" pitchFamily="34" charset="0"/>
                  <a:ea typeface="新細明體" charset="-120"/>
                </a:rPr>
                <a:t>Classifier</a:t>
              </a:r>
            </a:p>
          </p:txBody>
        </p:sp>
      </p:grpSp>
      <p:sp>
        <p:nvSpPr>
          <p:cNvPr id="23564" name="AutoShape 18"/>
          <p:cNvSpPr>
            <a:spLocks noChangeArrowheads="1"/>
          </p:cNvSpPr>
          <p:nvPr/>
        </p:nvSpPr>
        <p:spPr bwMode="auto">
          <a:xfrm>
            <a:off x="4103688" y="3970338"/>
            <a:ext cx="1908175" cy="219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3565" name="Line 11"/>
          <p:cNvSpPr>
            <a:spLocks noChangeShapeType="1"/>
          </p:cNvSpPr>
          <p:nvPr/>
        </p:nvSpPr>
        <p:spPr bwMode="auto">
          <a:xfrm flipV="1">
            <a:off x="4643438" y="4149725"/>
            <a:ext cx="0" cy="828675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66" name="Line 12"/>
          <p:cNvSpPr>
            <a:spLocks noChangeShapeType="1"/>
          </p:cNvSpPr>
          <p:nvPr/>
        </p:nvSpPr>
        <p:spPr bwMode="auto">
          <a:xfrm flipV="1">
            <a:off x="4643438" y="4367213"/>
            <a:ext cx="647700" cy="611187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67" name="Line 13"/>
          <p:cNvSpPr>
            <a:spLocks noChangeShapeType="1"/>
          </p:cNvSpPr>
          <p:nvPr/>
        </p:nvSpPr>
        <p:spPr bwMode="auto">
          <a:xfrm flipV="1">
            <a:off x="4643438" y="4978400"/>
            <a:ext cx="936625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68" name="Line 14"/>
          <p:cNvSpPr>
            <a:spLocks noChangeShapeType="1"/>
          </p:cNvSpPr>
          <p:nvPr/>
        </p:nvSpPr>
        <p:spPr bwMode="auto">
          <a:xfrm>
            <a:off x="4643438" y="4978400"/>
            <a:ext cx="900112" cy="360363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69" name="Oval 15"/>
          <p:cNvSpPr>
            <a:spLocks noChangeArrowheads="1"/>
          </p:cNvSpPr>
          <p:nvPr/>
        </p:nvSpPr>
        <p:spPr bwMode="auto">
          <a:xfrm>
            <a:off x="4859338" y="4475163"/>
            <a:ext cx="144462" cy="144462"/>
          </a:xfrm>
          <a:prstGeom prst="ellipse">
            <a:avLst/>
          </a:prstGeom>
          <a:solidFill>
            <a:srgbClr val="0066FF"/>
          </a:solidFill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TW" sz="2100" b="1">
              <a:solidFill>
                <a:srgbClr val="000000"/>
              </a:solidFill>
              <a:latin typeface="Trebuchet MS" panose="020B0603020202020204" pitchFamily="34" charset="0"/>
              <a:ea typeface="新細明體" charset="-120"/>
            </a:endParaRPr>
          </a:p>
        </p:txBody>
      </p:sp>
      <p:sp>
        <p:nvSpPr>
          <p:cNvPr id="23570" name="Text Box 16"/>
          <p:cNvSpPr txBox="1">
            <a:spLocks noChangeArrowheads="1"/>
          </p:cNvSpPr>
          <p:nvPr/>
        </p:nvSpPr>
        <p:spPr bwMode="auto">
          <a:xfrm>
            <a:off x="4248150" y="5332413"/>
            <a:ext cx="1692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2200" b="1">
                <a:solidFill>
                  <a:srgbClr val="000000"/>
                </a:solidFill>
                <a:latin typeface="Trebuchet MS" panose="020B0603020202020204" pitchFamily="34" charset="0"/>
                <a:ea typeface="新細明體" charset="-120"/>
              </a:rPr>
              <a:t>Feature extraction</a:t>
            </a:r>
          </a:p>
        </p:txBody>
      </p:sp>
      <p:pic>
        <p:nvPicPr>
          <p:cNvPr id="23571" name="Picture 22" descr="16_hot_r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514600"/>
            <a:ext cx="8524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2" name="Picture 24" descr="Rear_of_car_1-fu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752600"/>
            <a:ext cx="6858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3" name="Line 27"/>
          <p:cNvSpPr>
            <a:spLocks noChangeShapeType="1"/>
          </p:cNvSpPr>
          <p:nvPr/>
        </p:nvSpPr>
        <p:spPr bwMode="auto">
          <a:xfrm>
            <a:off x="3635375" y="4727575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74" name="Line 35"/>
          <p:cNvSpPr>
            <a:spLocks noChangeShapeType="1"/>
          </p:cNvSpPr>
          <p:nvPr/>
        </p:nvSpPr>
        <p:spPr bwMode="auto">
          <a:xfrm>
            <a:off x="6084888" y="4691063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23575" name="Picture 29" descr="th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1809750"/>
            <a:ext cx="93662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6" name="Picture 31" descr="12805w_isaac_abram_all_things_are_one_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2466975"/>
            <a:ext cx="64928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7" name="Line 39"/>
          <p:cNvSpPr>
            <a:spLocks noChangeShapeType="1"/>
          </p:cNvSpPr>
          <p:nvPr/>
        </p:nvSpPr>
        <p:spPr bwMode="auto">
          <a:xfrm flipV="1">
            <a:off x="6253163" y="1666875"/>
            <a:ext cx="504825" cy="15113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578" name="Text Box 40"/>
          <p:cNvSpPr txBox="1">
            <a:spLocks noChangeArrowheads="1"/>
          </p:cNvSpPr>
          <p:nvPr/>
        </p:nvSpPr>
        <p:spPr bwMode="auto">
          <a:xfrm>
            <a:off x="5029200" y="3141663"/>
            <a:ext cx="2376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 b="1">
                <a:solidFill>
                  <a:srgbClr val="000000"/>
                </a:solidFill>
                <a:latin typeface="Trebuchet MS" panose="020B0603020202020204" pitchFamily="34" charset="0"/>
                <a:ea typeface="新細明體" charset="-120"/>
              </a:rPr>
              <a:t>Training examples</a:t>
            </a:r>
          </a:p>
        </p:txBody>
      </p:sp>
      <p:sp>
        <p:nvSpPr>
          <p:cNvPr id="234" name="TextBox 38"/>
          <p:cNvSpPr txBox="1">
            <a:spLocks noChangeArrowheads="1"/>
          </p:cNvSpPr>
          <p:nvPr/>
        </p:nvSpPr>
        <p:spPr bwMode="auto">
          <a:xfrm>
            <a:off x="528638" y="1111250"/>
            <a:ext cx="3322637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400" b="1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Training:</a:t>
            </a:r>
          </a:p>
          <a:p>
            <a:pPr>
              <a:buFontTx/>
              <a:buAutoNum type="arabicPeriod"/>
            </a:pP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 Obtain training data</a:t>
            </a:r>
          </a:p>
          <a:p>
            <a:pPr>
              <a:buFontTx/>
              <a:buAutoNum type="arabicPeriod"/>
            </a:pP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 Define features</a:t>
            </a:r>
          </a:p>
          <a:p>
            <a:pPr>
              <a:buFontTx/>
              <a:buAutoNum type="arabicPeriod"/>
            </a:pP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 Define classifier</a:t>
            </a:r>
            <a:endParaRPr lang="en-US" altLang="zh-TW" sz="2100">
              <a:solidFill>
                <a:srgbClr val="000000"/>
              </a:solidFill>
              <a:ea typeface="新細明體" charset="-120"/>
              <a:cs typeface="Arial" panose="020B0604020202020204" pitchFamily="34" charset="0"/>
            </a:endParaRPr>
          </a:p>
          <a:p>
            <a:r>
              <a:rPr lang="en-US" altLang="zh-TW" sz="2400" b="1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Given new image:</a:t>
            </a:r>
          </a:p>
          <a:p>
            <a:pPr>
              <a:buFontTx/>
              <a:buAutoNum type="arabicPeriod"/>
            </a:pP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 Slide window</a:t>
            </a:r>
          </a:p>
          <a:p>
            <a:pPr>
              <a:buFontTx/>
              <a:buAutoNum type="arabicPeriod"/>
            </a:pP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新細明體" charset="-120"/>
                <a:cs typeface="Arial" panose="020B0604020202020204" pitchFamily="34" charset="0"/>
              </a:rPr>
              <a:t> Score by classifier</a:t>
            </a:r>
          </a:p>
        </p:txBody>
      </p:sp>
      <p:pic>
        <p:nvPicPr>
          <p:cNvPr id="2358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28800"/>
            <a:ext cx="619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14600"/>
            <a:ext cx="7048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5143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1828800"/>
            <a:ext cx="6921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587875"/>
            <a:ext cx="371475" cy="365125"/>
          </a:xfrm>
          <a:prstGeom prst="rect">
            <a:avLst/>
          </a:prstGeom>
          <a:noFill/>
          <a:ln w="635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98425" y="106363"/>
            <a:ext cx="2235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006600"/>
                </a:solidFill>
                <a:ea typeface="新細明體" charset="-120"/>
              </a:rPr>
              <a:t>Challenges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81025" y="990600"/>
            <a:ext cx="4981575" cy="2447545"/>
            <a:chOff x="0" y="990600"/>
            <a:chExt cx="4981575" cy="2447544"/>
          </a:xfrm>
        </p:grpSpPr>
        <p:pic>
          <p:nvPicPr>
            <p:cNvPr id="16400" name="Picture 2" descr="mad_head_2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295400"/>
              <a:ext cx="1628775" cy="2142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3" descr="head_nite_2_2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88872"/>
              <a:ext cx="1600200" cy="2040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2" name="Picture 4" descr="head_night_225"/>
            <p:cNvPicPr>
              <a:picLocks noChangeAspect="1" noChangeArrowheads="1"/>
            </p:cNvPicPr>
            <p:nvPr/>
          </p:nvPicPr>
          <p:blipFill>
            <a:blip r:embed="rId4">
              <a:lum bright="-12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295400"/>
              <a:ext cx="160020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4" name="Rectangle 7"/>
            <p:cNvSpPr>
              <a:spLocks noChangeArrowheads="1"/>
            </p:cNvSpPr>
            <p:nvPr/>
          </p:nvSpPr>
          <p:spPr bwMode="auto">
            <a:xfrm>
              <a:off x="0" y="990600"/>
              <a:ext cx="2146742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chemeClr val="bg1"/>
                  </a:solidFill>
                  <a:ea typeface="新細明體" charset="-120"/>
                </a:rPr>
                <a:t>view point variation</a:t>
              </a:r>
              <a:endParaRPr lang="zh-TW" altLang="en-US">
                <a:solidFill>
                  <a:schemeClr val="bg1"/>
                </a:solidFill>
                <a:ea typeface="新細明體" charset="-12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33400" y="3810000"/>
            <a:ext cx="3317875" cy="2819400"/>
            <a:chOff x="5638800" y="685800"/>
            <a:chExt cx="3317201" cy="2819424"/>
          </a:xfrm>
        </p:grpSpPr>
        <p:pic>
          <p:nvPicPr>
            <p:cNvPr id="1639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066800"/>
              <a:ext cx="1526334" cy="2431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066800"/>
              <a:ext cx="1717001" cy="243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Rectangle 10"/>
            <p:cNvSpPr>
              <a:spLocks noChangeArrowheads="1"/>
            </p:cNvSpPr>
            <p:nvPr/>
          </p:nvSpPr>
          <p:spPr bwMode="auto">
            <a:xfrm>
              <a:off x="6477000" y="685800"/>
              <a:ext cx="1338828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chemeClr val="bg1"/>
                  </a:solidFill>
                  <a:ea typeface="新細明體" charset="-120"/>
                </a:rPr>
                <a:t>illumination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191000" y="3967163"/>
            <a:ext cx="1908175" cy="2890837"/>
            <a:chOff x="530171" y="3890191"/>
            <a:chExt cx="1908229" cy="2891609"/>
          </a:xfrm>
        </p:grpSpPr>
        <p:pic>
          <p:nvPicPr>
            <p:cNvPr id="16394" name="Picture 2" descr="Magrit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0" t="9630" r="3093" b="8888"/>
            <a:stretch>
              <a:fillRect/>
            </a:stretch>
          </p:blipFill>
          <p:spPr bwMode="auto">
            <a:xfrm>
              <a:off x="530171" y="4271191"/>
              <a:ext cx="1832029" cy="2205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5" name="Rectangle 15"/>
            <p:cNvSpPr>
              <a:spLocks noChangeArrowheads="1"/>
            </p:cNvSpPr>
            <p:nvPr/>
          </p:nvSpPr>
          <p:spPr bwMode="auto">
            <a:xfrm>
              <a:off x="911171" y="3890191"/>
              <a:ext cx="1146468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chemeClr val="bg1"/>
                  </a:solidFill>
                  <a:ea typeface="新細明體" charset="-120"/>
                </a:rPr>
                <a:t>occlusion</a:t>
              </a:r>
            </a:p>
          </p:txBody>
        </p:sp>
        <p:sp>
          <p:nvSpPr>
            <p:cNvPr id="16396" name="Text Box 4"/>
            <p:cNvSpPr txBox="1">
              <a:spLocks noChangeArrowheads="1"/>
            </p:cNvSpPr>
            <p:nvPr/>
          </p:nvSpPr>
          <p:spPr bwMode="auto">
            <a:xfrm>
              <a:off x="730250" y="6415088"/>
              <a:ext cx="1708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B83D00"/>
                  </a:solidFill>
                  <a:ea typeface="新細明體" charset="-120"/>
                </a:rPr>
                <a:t>Magritte, 1957 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099175" y="690563"/>
            <a:ext cx="2854325" cy="5800823"/>
            <a:chOff x="6477000" y="304800"/>
            <a:chExt cx="2475875" cy="4038269"/>
          </a:xfrm>
        </p:grpSpPr>
        <p:pic>
          <p:nvPicPr>
            <p:cNvPr id="16392" name="Picture 2" descr="wallpaper01_1024x768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8" t="5618" r="28346" b="999"/>
            <a:stretch>
              <a:fillRect/>
            </a:stretch>
          </p:blipFill>
          <p:spPr bwMode="auto">
            <a:xfrm>
              <a:off x="6477000" y="381000"/>
              <a:ext cx="2336717" cy="3962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Rectangle 19"/>
            <p:cNvSpPr>
              <a:spLocks noChangeArrowheads="1"/>
            </p:cNvSpPr>
            <p:nvPr/>
          </p:nvSpPr>
          <p:spPr bwMode="auto">
            <a:xfrm>
              <a:off x="8229600" y="304800"/>
              <a:ext cx="723275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chemeClr val="bg1"/>
                  </a:solidFill>
                  <a:ea typeface="新細明體" charset="-120"/>
                </a:rPr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5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TW" dirty="0" smtClean="0">
                <a:latin typeface="Calibri" panose="020F0502020204030204" pitchFamily="34" charset="0"/>
                <a:ea typeface="新細明體" charset="-120"/>
              </a:rPr>
              <a:t>Wrong Detection</a:t>
            </a:r>
            <a:endParaRPr lang="en-US" altLang="zh-TW" dirty="0" smtClean="0">
              <a:latin typeface="Calibri" panose="020F0502020204030204" pitchFamily="34" charset="0"/>
              <a:ea typeface="新細明體" charset="-12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  <a:hlinkClick r:id="rId3"/>
              </a:rPr>
              <a:t>Things iPhoto thinks are faces</a:t>
            </a:r>
            <a:endParaRPr lang="en-US" altLang="zh-TW" smtClean="0">
              <a:ea typeface="新細明體" charset="-120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00200"/>
            <a:ext cx="75485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5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ce_reco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333637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Proposal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Use quad copters with two cameras(front and back) mounted on them. </a:t>
            </a:r>
          </a:p>
          <a:p>
            <a:pPr algn="just"/>
            <a:r>
              <a:rPr lang="en-US" dirty="0" smtClean="0"/>
              <a:t>Process live feed from cams for face detection and then recognition.</a:t>
            </a:r>
          </a:p>
          <a:p>
            <a:pPr algn="just"/>
            <a:r>
              <a:rPr lang="en-US" dirty="0" smtClean="0"/>
              <a:t>On a suspect match the operator at base station is requested for confirmation to follow him until police force reaches the spot/ operator aborts.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332656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/>
              <a:t>Quad cop flying around the crowded place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260648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/>
              <a:t>Camera sends live stream of video to the base station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716016" y="260648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smtClean="0"/>
              <a:t>Facial recognition is done and each face is compared with the people in wanted list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668344" y="548680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Continue search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1916832"/>
            <a:ext cx="1584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 cop is instructed to follow the criminal and police forces are alerted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98884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Follows the criminal and updates its position to the base station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2023680"/>
            <a:ext cx="1656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Checks if it can track the criminal under the given conditions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627784" y="4077072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Alerts base station to take manual control to follow the criminal using the live feed</a:t>
            </a:r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2051720" y="76470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4139952" y="76470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>
            <a:off x="7020272" y="764704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own Arrow 18"/>
          <p:cNvSpPr/>
          <p:nvPr/>
        </p:nvSpPr>
        <p:spPr>
          <a:xfrm>
            <a:off x="3419872" y="573325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own Arrow 19"/>
          <p:cNvSpPr/>
          <p:nvPr/>
        </p:nvSpPr>
        <p:spPr>
          <a:xfrm>
            <a:off x="3419872" y="3645024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 rot="10800000">
            <a:off x="4427984" y="2636912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10800000">
            <a:off x="2051721" y="2636912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940152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If match found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04248" y="11663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If no match found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1720" y="2276872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07231" y="363573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414908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Command from base station</a:t>
            </a:r>
            <a:endParaRPr lang="en-IN" dirty="0"/>
          </a:p>
        </p:txBody>
      </p:sp>
      <p:sp>
        <p:nvSpPr>
          <p:cNvPr id="31" name="Down Arrow 30"/>
          <p:cNvSpPr/>
          <p:nvPr/>
        </p:nvSpPr>
        <p:spPr>
          <a:xfrm>
            <a:off x="1187624" y="357301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Arrow 33"/>
          <p:cNvSpPr/>
          <p:nvPr/>
        </p:nvSpPr>
        <p:spPr>
          <a:xfrm rot="19326122">
            <a:off x="2144517" y="3538915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 rot="19292483">
            <a:off x="1870209" y="3355041"/>
            <a:ext cx="564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Track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0232" y="574603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Return and search for new criminals</a:t>
            </a:r>
            <a:endParaRPr lang="en-IN" dirty="0"/>
          </a:p>
        </p:txBody>
      </p:sp>
      <p:sp>
        <p:nvSpPr>
          <p:cNvPr id="37" name="Bent Arrow 36"/>
          <p:cNvSpPr/>
          <p:nvPr/>
        </p:nvSpPr>
        <p:spPr>
          <a:xfrm flipH="1">
            <a:off x="6948264" y="1052736"/>
            <a:ext cx="720080" cy="4320480"/>
          </a:xfrm>
          <a:prstGeom prst="bentArrow">
            <a:avLst>
              <a:gd name="adj1" fmla="val 25000"/>
              <a:gd name="adj2" fmla="val 25000"/>
              <a:gd name="adj3" fmla="val 22884"/>
              <a:gd name="adj4" fmla="val 35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flipV="1">
            <a:off x="1187624" y="5229200"/>
            <a:ext cx="5544616" cy="1440160"/>
          </a:xfrm>
          <a:prstGeom prst="bentArrow">
            <a:avLst>
              <a:gd name="adj1" fmla="val 9959"/>
              <a:gd name="adj2" fmla="val 2002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63688" y="5898758"/>
            <a:ext cx="112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Don’t Track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5796136" y="1484784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Gallery</a:t>
            </a:r>
            <a:endParaRPr lang="en-IN" dirty="0"/>
          </a:p>
        </p:txBody>
      </p:sp>
      <p:pic>
        <p:nvPicPr>
          <p:cNvPr id="1026" name="Picture 2" descr="C:\Users\Sabhari\Desktop\WP_20150130_02_39_03_P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509592" cy="55010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bhari\Desktop\WP_20150130_02_39_18_P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13" y="449238"/>
            <a:ext cx="8402575" cy="5959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bhari\Desktop\wp_ss_20150130_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209" y="1340768"/>
            <a:ext cx="8447583" cy="4751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80861" y="476672"/>
            <a:ext cx="598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3D printed L clamp for </a:t>
            </a:r>
            <a:r>
              <a:rPr lang="en-US" sz="2800" dirty="0" err="1" smtClean="0">
                <a:latin typeface="+mj-lt"/>
              </a:rPr>
              <a:t>gimbal</a:t>
            </a:r>
            <a:r>
              <a:rPr lang="en-US" sz="2800" dirty="0" smtClean="0">
                <a:latin typeface="+mj-lt"/>
              </a:rPr>
              <a:t> mounting</a:t>
            </a:r>
            <a:endParaRPr lang="en-IN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ADCO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0"/>
            <a:ext cx="9180512" cy="6885990"/>
          </a:xfrm>
        </p:spPr>
      </p:pic>
    </p:spTree>
    <p:extLst>
      <p:ext uri="{BB962C8B-B14F-4D97-AF65-F5344CB8AC3E}">
        <p14:creationId xmlns:p14="http://schemas.microsoft.com/office/powerpoint/2010/main" val="13774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dirty="0" smtClean="0">
                <a:latin typeface="Calibri" panose="020F0502020204030204" pitchFamily="34" charset="0"/>
                <a:ea typeface="新細明體" charset="-120"/>
              </a:rPr>
              <a:t>Overview on how HAAR and other object detection cascades work</a:t>
            </a:r>
            <a:endParaRPr lang="zh-TW" altLang="zh-TW" dirty="0" smtClean="0">
              <a:latin typeface="Calibri" panose="020F0502020204030204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88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Words>517</Words>
  <Application>Microsoft Office PowerPoint</Application>
  <PresentationFormat>On-screen Show (4:3)</PresentationFormat>
  <Paragraphs>116</Paragraphs>
  <Slides>23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新細明體</vt:lpstr>
      <vt:lpstr>Times New Roman</vt:lpstr>
      <vt:lpstr>Trebuchet MS</vt:lpstr>
      <vt:lpstr>Office Theme</vt:lpstr>
      <vt:lpstr>QUAD COP</vt:lpstr>
      <vt:lpstr>The Problem</vt:lpstr>
      <vt:lpstr>Our Proposal</vt:lpstr>
      <vt:lpstr>PowerPoint Presentation</vt:lpstr>
      <vt:lpstr>Gallery</vt:lpstr>
      <vt:lpstr>PowerPoint Presentation</vt:lpstr>
      <vt:lpstr>PowerPoint Presentation</vt:lpstr>
      <vt:lpstr>PowerPoint Presentation</vt:lpstr>
      <vt:lpstr>Overview on how HAAR and other object detection cascades work</vt:lpstr>
      <vt:lpstr>PowerPoint Presentation</vt:lpstr>
      <vt:lpstr>Haar-features (1)</vt:lpstr>
      <vt:lpstr>Haar-features (2)</vt:lpstr>
      <vt:lpstr>Haar-features (3)</vt:lpstr>
      <vt:lpstr>Haar-features (4)</vt:lpstr>
      <vt:lpstr>Feature selection</vt:lpstr>
      <vt:lpstr>Feature selection</vt:lpstr>
      <vt:lpstr>Feature selection</vt:lpstr>
      <vt:lpstr>Basic framework</vt:lpstr>
      <vt:lpstr>PowerPoint Presentation</vt:lpstr>
      <vt:lpstr>PowerPoint Presentation</vt:lpstr>
      <vt:lpstr>PowerPoint Presentation</vt:lpstr>
      <vt:lpstr>Wrong Detection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Sabhari</dc:creator>
  <cp:lastModifiedBy>Sabhari Natarajan</cp:lastModifiedBy>
  <cp:revision>91</cp:revision>
  <dcterms:created xsi:type="dcterms:W3CDTF">2015-01-28T14:46:30Z</dcterms:created>
  <dcterms:modified xsi:type="dcterms:W3CDTF">2016-02-06T02:56:44Z</dcterms:modified>
</cp:coreProperties>
</file>